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1" r:id="rId5"/>
    <p:sldId id="260" r:id="rId6"/>
    <p:sldId id="31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-Jayne Turner" initials="ET" lastIdx="21" clrIdx="0">
    <p:extLst>
      <p:ext uri="{19B8F6BF-5375-455C-9EA6-DF929625EA0E}">
        <p15:presenceInfo xmlns:p15="http://schemas.microsoft.com/office/powerpoint/2012/main" userId="S::emma-jayne.turner@y-e.org.uk::d94aec55-1b1a-4682-8672-433cac33ce79" providerId="AD"/>
      </p:ext>
    </p:extLst>
  </p:cmAuthor>
  <p:cmAuthor id="2" name="Chloe Shuttlewood" initials="CS" lastIdx="23" clrIdx="1">
    <p:extLst>
      <p:ext uri="{19B8F6BF-5375-455C-9EA6-DF929625EA0E}">
        <p15:presenceInfo xmlns:p15="http://schemas.microsoft.com/office/powerpoint/2012/main" userId="S::chloe.shuttlewood@y-e.org.uk::d54142b5-145a-4f78-a2be-2b3db04d1597" providerId="AD"/>
      </p:ext>
    </p:extLst>
  </p:cmAuthor>
  <p:cmAuthor id="3" name="Jennifer Craven" initials="JC" lastIdx="44" clrIdx="2">
    <p:extLst>
      <p:ext uri="{19B8F6BF-5375-455C-9EA6-DF929625EA0E}">
        <p15:presenceInfo xmlns:p15="http://schemas.microsoft.com/office/powerpoint/2012/main" userId="S::jennifer.craven@salfordcc.ac.uk::5aace934-d1f4-464a-bfcb-5a37b96fa6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3C"/>
    <a:srgbClr val="ECDFED"/>
    <a:srgbClr val="AE4F98"/>
    <a:srgbClr val="4B287E"/>
    <a:srgbClr val="EDDFED"/>
    <a:srgbClr val="86D0F4"/>
    <a:srgbClr val="009FE3"/>
    <a:srgbClr val="D4EDFC"/>
    <a:srgbClr val="C896C3"/>
    <a:srgbClr val="EB8B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21" autoAdjust="0"/>
    <p:restoredTop sz="96327"/>
  </p:normalViewPr>
  <p:slideViewPr>
    <p:cSldViewPr snapToGrid="0" snapToObjects="1">
      <p:cViewPr varScale="1">
        <p:scale>
          <a:sx n="99" d="100"/>
          <a:sy n="99" d="100"/>
        </p:scale>
        <p:origin x="2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loe Shuttlewood" userId="d54142b5-145a-4f78-a2be-2b3db04d1597" providerId="ADAL" clId="{891AA64A-87C6-4004-AE78-3FA4966C3478}"/>
    <pc:docChg chg="custSel">
      <pc:chgData name="Chloe Shuttlewood" userId="d54142b5-145a-4f78-a2be-2b3db04d1597" providerId="ADAL" clId="{891AA64A-87C6-4004-AE78-3FA4966C3478}" dt="2021-10-04T08:40:52.605" v="8" actId="1592"/>
      <pc:docMkLst>
        <pc:docMk/>
      </pc:docMkLst>
      <pc:sldChg chg="delCm">
        <pc:chgData name="Chloe Shuttlewood" userId="d54142b5-145a-4f78-a2be-2b3db04d1597" providerId="ADAL" clId="{891AA64A-87C6-4004-AE78-3FA4966C3478}" dt="2021-10-04T08:40:42.463" v="0" actId="1592"/>
        <pc:sldMkLst>
          <pc:docMk/>
          <pc:sldMk cId="2260568766" sldId="279"/>
        </pc:sldMkLst>
      </pc:sldChg>
      <pc:sldChg chg="delCm">
        <pc:chgData name="Chloe Shuttlewood" userId="d54142b5-145a-4f78-a2be-2b3db04d1597" providerId="ADAL" clId="{891AA64A-87C6-4004-AE78-3FA4966C3478}" dt="2021-10-04T08:40:43.947" v="1" actId="1592"/>
        <pc:sldMkLst>
          <pc:docMk/>
          <pc:sldMk cId="2479255494" sldId="281"/>
        </pc:sldMkLst>
      </pc:sldChg>
      <pc:sldChg chg="delCm">
        <pc:chgData name="Chloe Shuttlewood" userId="d54142b5-145a-4f78-a2be-2b3db04d1597" providerId="ADAL" clId="{891AA64A-87C6-4004-AE78-3FA4966C3478}" dt="2021-10-04T08:40:45.204" v="2" actId="1592"/>
        <pc:sldMkLst>
          <pc:docMk/>
          <pc:sldMk cId="1005723216" sldId="310"/>
        </pc:sldMkLst>
      </pc:sldChg>
      <pc:sldChg chg="delCm">
        <pc:chgData name="Chloe Shuttlewood" userId="d54142b5-145a-4f78-a2be-2b3db04d1597" providerId="ADAL" clId="{891AA64A-87C6-4004-AE78-3FA4966C3478}" dt="2021-10-04T08:40:46.476" v="3" actId="1592"/>
        <pc:sldMkLst>
          <pc:docMk/>
          <pc:sldMk cId="3248834101" sldId="314"/>
        </pc:sldMkLst>
      </pc:sldChg>
      <pc:sldChg chg="delCm">
        <pc:chgData name="Chloe Shuttlewood" userId="d54142b5-145a-4f78-a2be-2b3db04d1597" providerId="ADAL" clId="{891AA64A-87C6-4004-AE78-3FA4966C3478}" dt="2021-10-04T08:40:47.779" v="4" actId="1592"/>
        <pc:sldMkLst>
          <pc:docMk/>
          <pc:sldMk cId="3772994289" sldId="315"/>
        </pc:sldMkLst>
      </pc:sldChg>
      <pc:sldChg chg="delCm">
        <pc:chgData name="Chloe Shuttlewood" userId="d54142b5-145a-4f78-a2be-2b3db04d1597" providerId="ADAL" clId="{891AA64A-87C6-4004-AE78-3FA4966C3478}" dt="2021-10-04T08:40:50.432" v="6" actId="1592"/>
        <pc:sldMkLst>
          <pc:docMk/>
          <pc:sldMk cId="4083477108" sldId="316"/>
        </pc:sldMkLst>
      </pc:sldChg>
      <pc:sldChg chg="delCm">
        <pc:chgData name="Chloe Shuttlewood" userId="d54142b5-145a-4f78-a2be-2b3db04d1597" providerId="ADAL" clId="{891AA64A-87C6-4004-AE78-3FA4966C3478}" dt="2021-10-04T08:40:51.565" v="7" actId="1592"/>
        <pc:sldMkLst>
          <pc:docMk/>
          <pc:sldMk cId="2545571244" sldId="317"/>
        </pc:sldMkLst>
      </pc:sldChg>
      <pc:sldChg chg="delCm">
        <pc:chgData name="Chloe Shuttlewood" userId="d54142b5-145a-4f78-a2be-2b3db04d1597" providerId="ADAL" clId="{891AA64A-87C6-4004-AE78-3FA4966C3478}" dt="2021-10-04T08:40:52.605" v="8" actId="1592"/>
        <pc:sldMkLst>
          <pc:docMk/>
          <pc:sldMk cId="3299033037" sldId="31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7" Type="http://schemas.openxmlformats.org/officeDocument/2006/relationships/slide" Target="../slides/slide54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53.xml"/><Relationship Id="rId5" Type="http://schemas.openxmlformats.org/officeDocument/2006/relationships/slide" Target="../slides/slide28.xml"/><Relationship Id="rId4" Type="http://schemas.openxmlformats.org/officeDocument/2006/relationships/slide" Target="../slides/slide2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ca.org.uk/news/speeches/%20high-cost-credit-what-next" TargetMode="External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71B0665-F412-E142-B3FF-660B49DD37BC}"/>
              </a:ext>
            </a:extLst>
          </p:cNvPr>
          <p:cNvSpPr/>
          <p:nvPr userDrawn="1"/>
        </p:nvSpPr>
        <p:spPr>
          <a:xfrm>
            <a:off x="0" y="-8211"/>
            <a:ext cx="12192001" cy="6219825"/>
          </a:xfrm>
          <a:prstGeom prst="rect">
            <a:avLst/>
          </a:prstGeom>
          <a:solidFill>
            <a:srgbClr val="C896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881FE6-7CB4-1E42-A179-4B3FE56D1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51" r="17971" b="20182"/>
          <a:stretch/>
        </p:blipFill>
        <p:spPr>
          <a:xfrm>
            <a:off x="3860406" y="1083365"/>
            <a:ext cx="8317186" cy="57746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24BB25-D97D-1A4F-A085-62C89EA1A5F9}"/>
              </a:ext>
            </a:extLst>
          </p:cNvPr>
          <p:cNvSpPr/>
          <p:nvPr userDrawn="1"/>
        </p:nvSpPr>
        <p:spPr>
          <a:xfrm>
            <a:off x="462455" y="0"/>
            <a:ext cx="5143216" cy="2166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253B2-4574-7746-8155-B43E07F5259E}"/>
              </a:ext>
            </a:extLst>
          </p:cNvPr>
          <p:cNvSpPr txBox="1"/>
          <p:nvPr userDrawn="1"/>
        </p:nvSpPr>
        <p:spPr>
          <a:xfrm>
            <a:off x="810653" y="240305"/>
            <a:ext cx="634335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AE4F98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</a:t>
            </a:r>
          </a:p>
          <a:p>
            <a:r>
              <a:rPr lang="en-GB" sz="2800" dirty="0">
                <a:solidFill>
                  <a:srgbClr val="4B287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SUT MAE GWNEUD </a:t>
            </a:r>
            <a:br>
              <a:rPr lang="en-GB" sz="2800" dirty="0">
                <a:solidFill>
                  <a:srgbClr val="4B287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GB" sz="2800" dirty="0">
                <a:solidFill>
                  <a:srgbClr val="4B287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DEWISIADAU BENTHYCA?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A7545-F5C7-EF4F-BDF4-7F87A6F51527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A4F97B2-CE41-CC48-9939-75C7E1A0A369}"/>
              </a:ext>
            </a:extLst>
          </p:cNvPr>
          <p:cNvSpPr/>
          <p:nvPr userDrawn="1"/>
        </p:nvSpPr>
        <p:spPr>
          <a:xfrm>
            <a:off x="-526774" y="2491290"/>
            <a:ext cx="5034456" cy="3223710"/>
          </a:xfrm>
          <a:prstGeom prst="roundRect">
            <a:avLst/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CBFC95-C3AF-FB44-97BE-8A401B9A6973}"/>
              </a:ext>
            </a:extLst>
          </p:cNvPr>
          <p:cNvSpPr/>
          <p:nvPr userDrawn="1"/>
        </p:nvSpPr>
        <p:spPr>
          <a:xfrm>
            <a:off x="826511" y="2751327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BCC6F7-8AA3-B845-B5EC-9FC99121D75B}"/>
              </a:ext>
            </a:extLst>
          </p:cNvPr>
          <p:cNvSpPr/>
          <p:nvPr userDrawn="1"/>
        </p:nvSpPr>
        <p:spPr>
          <a:xfrm>
            <a:off x="207694" y="3447213"/>
            <a:ext cx="40307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hanfod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erbyn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incwm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dyfodol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Rydych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dewis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nawr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incwm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dyfodol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cost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ychwanegol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hefyd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oherwydd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C00237-8129-A849-AA35-2C7099191AB7}"/>
              </a:ext>
            </a:extLst>
          </p:cNvPr>
          <p:cNvCxnSpPr/>
          <p:nvPr userDrawn="1"/>
        </p:nvCxnSpPr>
        <p:spPr>
          <a:xfrm>
            <a:off x="308801" y="3369666"/>
            <a:ext cx="3636579" cy="0"/>
          </a:xfrm>
          <a:prstGeom prst="line">
            <a:avLst/>
          </a:prstGeom>
          <a:ln>
            <a:solidFill>
              <a:srgbClr val="AE4F9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7CF9A89-3179-EC45-AD8E-65F6F9E26AEE}"/>
              </a:ext>
            </a:extLst>
          </p:cNvPr>
          <p:cNvSpPr txBox="1"/>
          <p:nvPr userDrawn="1"/>
        </p:nvSpPr>
        <p:spPr>
          <a:xfrm>
            <a:off x="10257182" y="6289627"/>
            <a:ext cx="2257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C0881-78C6-7244-88F1-28FCD1F46732}"/>
              </a:ext>
            </a:extLst>
          </p:cNvPr>
          <p:cNvSpPr txBox="1"/>
          <p:nvPr userDrawn="1"/>
        </p:nvSpPr>
        <p:spPr>
          <a:xfrm>
            <a:off x="5953869" y="240305"/>
            <a:ext cx="58750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 y bennod hon, byddwch yn archwilio opsiynau ynglŷn â benthyca arian. Byddwch yn gweld sut mae benthyca wedi dod yn rhan gyffredin o’r byd modern, a bod angen ei reoli’n ofalus iawn. Byddwch yn edrych ar yr amrywiol ffyrdd o fenthyca arian a beth yw manteision ac anfanteision pob dull. Byddwch hefyd yn ymchwilio i sut mae ad-daliadau a llog yn gweithio. Mae methu ag ad-dalu a mynd i ddyled yn gallu arwain at ganlyniadau difrifol, felly byddwch yn edrych ar sut i osgoi’r sefyllfaoedd hyn a beth i’w wneud os bydd dyled yn cronni.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24549A-B34D-204A-9A6A-DB759AE08C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3002" y="2637973"/>
            <a:ext cx="642510" cy="64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8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A7545-F5C7-EF4F-BDF4-7F87A6F51527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42A41D-9FE0-1745-B981-95C0B3FCDF39}"/>
              </a:ext>
            </a:extLst>
          </p:cNvPr>
          <p:cNvSpPr/>
          <p:nvPr userDrawn="1"/>
        </p:nvSpPr>
        <p:spPr>
          <a:xfrm>
            <a:off x="453886" y="374321"/>
            <a:ext cx="110456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Dyma’r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fformiwla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cyfrifo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syml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enghraifft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petai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£1,000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20%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1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flynedd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 £1,000 x 0.2 x 1 = £200.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Cyfanswm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FFF5D3-469E-7646-9560-E0425EA4E9DE}"/>
              </a:ext>
            </a:extLst>
          </p:cNvPr>
          <p:cNvSpPr txBox="1"/>
          <p:nvPr userDrawn="1"/>
        </p:nvSpPr>
        <p:spPr>
          <a:xfrm>
            <a:off x="6708913" y="6289627"/>
            <a:ext cx="580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AD-DALU, LLOG AC APR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DC0011-CA90-904A-9C05-B09D024B85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9409" y="911271"/>
            <a:ext cx="9021417" cy="2001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E9ED85-349D-624F-8D1A-C9CB8C6889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856" y="3864250"/>
            <a:ext cx="9276521" cy="213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92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0CFF61D-42FF-4B41-B314-990234BCC9B9}"/>
              </a:ext>
            </a:extLst>
          </p:cNvPr>
          <p:cNvSpPr/>
          <p:nvPr userDrawn="1"/>
        </p:nvSpPr>
        <p:spPr>
          <a:xfrm>
            <a:off x="427384" y="353857"/>
            <a:ext cx="4621696" cy="5509710"/>
          </a:xfrm>
          <a:prstGeom prst="roundRect">
            <a:avLst>
              <a:gd name="adj" fmla="val 10534"/>
            </a:avLst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1D05D6-E8C6-5141-AA4C-66F966963F5F}"/>
              </a:ext>
            </a:extLst>
          </p:cNvPr>
          <p:cNvSpPr/>
          <p:nvPr userDrawn="1"/>
        </p:nvSpPr>
        <p:spPr>
          <a:xfrm>
            <a:off x="1398980" y="683468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82FF7E-B596-714A-B70F-0FF1AE1DCCE3}"/>
              </a:ext>
            </a:extLst>
          </p:cNvPr>
          <p:cNvSpPr/>
          <p:nvPr userDrawn="1"/>
        </p:nvSpPr>
        <p:spPr>
          <a:xfrm>
            <a:off x="780163" y="1379354"/>
            <a:ext cx="373768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cyfradd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swyddogol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Deyrnas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Unedig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cyfeirir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ati’n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sylfaenol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hadolygu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gosod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wyth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gwaith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flwyddyn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Fanc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Lloegr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llawer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gwmnïau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ariannol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cysylltu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cyfraddau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unigol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gyfer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cynhyrchion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e.e.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morgeisi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chynnydd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gostyngiad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sylfaenol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561920-6C2E-2F4F-96D9-EAACB0D51416}"/>
              </a:ext>
            </a:extLst>
          </p:cNvPr>
          <p:cNvCxnSpPr>
            <a:cxnSpLocks/>
          </p:cNvCxnSpPr>
          <p:nvPr userDrawn="1"/>
        </p:nvCxnSpPr>
        <p:spPr>
          <a:xfrm>
            <a:off x="881270" y="1301807"/>
            <a:ext cx="3780182" cy="0"/>
          </a:xfrm>
          <a:prstGeom prst="line">
            <a:avLst/>
          </a:prstGeom>
          <a:ln>
            <a:solidFill>
              <a:srgbClr val="AE4F9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42DC373-62A2-6A4E-A321-7E3636EFDB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5471" y="570114"/>
            <a:ext cx="642510" cy="64251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9439EF-8CF9-5F41-B170-C35CBEA12F71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F4B940-924A-0A4E-B774-059D52F48C35}"/>
              </a:ext>
            </a:extLst>
          </p:cNvPr>
          <p:cNvSpPr/>
          <p:nvPr userDrawn="1"/>
        </p:nvSpPr>
        <p:spPr>
          <a:xfrm>
            <a:off x="5444208" y="0"/>
            <a:ext cx="6747792" cy="6219825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992518-7902-4142-A1AD-27735F0CF087}"/>
              </a:ext>
            </a:extLst>
          </p:cNvPr>
          <p:cNvSpPr txBox="1"/>
          <p:nvPr userDrawn="1"/>
        </p:nvSpPr>
        <p:spPr>
          <a:xfrm>
            <a:off x="6708913" y="6289627"/>
            <a:ext cx="580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AD-DALU, LLOG AC APR</a:t>
            </a:r>
          </a:p>
        </p:txBody>
      </p:sp>
    </p:spTree>
    <p:extLst>
      <p:ext uri="{BB962C8B-B14F-4D97-AF65-F5344CB8AC3E}">
        <p14:creationId xmlns:p14="http://schemas.microsoft.com/office/powerpoint/2010/main" val="390413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A8E640-FCB8-5649-BF57-E9C75BAFB91B}"/>
              </a:ext>
            </a:extLst>
          </p:cNvPr>
          <p:cNvSpPr txBox="1"/>
          <p:nvPr userDrawn="1"/>
        </p:nvSpPr>
        <p:spPr>
          <a:xfrm>
            <a:off x="1095932" y="471931"/>
            <a:ext cx="804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ADLOG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830EFC-EAE3-694D-A868-56F70FF16CD5}"/>
              </a:ext>
            </a:extLst>
          </p:cNvPr>
          <p:cNvCxnSpPr>
            <a:cxnSpLocks/>
          </p:cNvCxnSpPr>
          <p:nvPr userDrawn="1"/>
        </p:nvCxnSpPr>
        <p:spPr>
          <a:xfrm>
            <a:off x="1190259" y="894051"/>
            <a:ext cx="1105680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1FA6386-BC45-2C44-BF46-9B3CDE86B090}"/>
              </a:ext>
            </a:extLst>
          </p:cNvPr>
          <p:cNvSpPr/>
          <p:nvPr userDrawn="1"/>
        </p:nvSpPr>
        <p:spPr>
          <a:xfrm>
            <a:off x="479019" y="1178730"/>
            <a:ext cx="110304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cyfrifo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gyfnod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ychydig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cymhleth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oherwydd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banciau’n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cyfrifiad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cydnabod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cyfanswm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ddyledus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gennych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ddiwedd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blwyddyn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1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prifswm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ogystal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flwyddyn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honno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golygu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blwyddyn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2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gyfrifo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cyfanswm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prifswm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ogystal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ddyledus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ddiwedd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blwyddyn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1.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Felly,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petai’r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£1,000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3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blynedd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20%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hadlogi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gweithio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Blwyddyn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1:  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1,000 x 0.20 x 1 = £200  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Cyfanswm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ddyledus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ddiwedd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Blwyddyn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1 = £1,200</a:t>
            </a:r>
          </a:p>
          <a:p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Blwyddyn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2:  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1,200 x 0.20 x 1 = £240 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Cyfanswm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ddyledus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ddiwedd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Blwyddyn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2 = £1,440 </a:t>
            </a:r>
          </a:p>
          <a:p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Blwyddyn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3:  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1,440.00 x 0.20 x 1 = £288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Cyfanswm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ddiwedd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Blwyddyn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3 = £1,728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Felly,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petai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£1,000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20%,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angen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chi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£1,728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had-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ôl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3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blynedd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83B9F-38E9-5049-9327-9228D1F4C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852" y="401284"/>
            <a:ext cx="602958" cy="6029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635A1AE-7272-2A48-AF4C-58D313290D47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74D300-DA09-154B-A1D0-242D62E4D0EE}"/>
              </a:ext>
            </a:extLst>
          </p:cNvPr>
          <p:cNvSpPr txBox="1"/>
          <p:nvPr userDrawn="1"/>
        </p:nvSpPr>
        <p:spPr>
          <a:xfrm>
            <a:off x="6708913" y="6289627"/>
            <a:ext cx="580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AD-DALU, LLOG AC APR</a:t>
            </a:r>
          </a:p>
        </p:txBody>
      </p:sp>
    </p:spTree>
    <p:extLst>
      <p:ext uri="{BB962C8B-B14F-4D97-AF65-F5344CB8AC3E}">
        <p14:creationId xmlns:p14="http://schemas.microsoft.com/office/powerpoint/2010/main" val="3844093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FA6386-BC45-2C44-BF46-9B3CDE86B090}"/>
              </a:ext>
            </a:extLst>
          </p:cNvPr>
          <p:cNvSpPr/>
          <p:nvPr userDrawn="1"/>
        </p:nvSpPr>
        <p:spPr>
          <a:xfrm>
            <a:off x="501240" y="341311"/>
            <a:ext cx="1118952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Dychmygwch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petai’r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tymor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lawer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flynyddoedd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Byddai’n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cymryd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tipyn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amser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gyfrifo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ddefnyddio’r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dull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uchod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modd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ag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bennod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‘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Cynilo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’,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ddefnyddio’r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dull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lluosydd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hefyd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Er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enghraifft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petai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£15,000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7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mlynedd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9%,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cyfanswm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fyddai’n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daladwy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Cofiwch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fformiwlâu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edrych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arnynt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tybio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unrhyw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daliadau’n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tan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ddiwedd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cyfnod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bywyd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go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iawn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rheolaidd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erbyn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fenthycwyd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Er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enghraifft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efallai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£200 y mis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erbyn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Pa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effaith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ydych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chi’n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credu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y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bydd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hyn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yn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ei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chael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ar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y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llog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rydych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yn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ei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dalu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?</a:t>
            </a:r>
          </a:p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fformiwla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gweld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bennod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‘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Cynilo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’.</a:t>
            </a:r>
          </a:p>
          <a:p>
            <a:b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</a:br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35A1AE-7272-2A48-AF4C-58D313290D47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A05910-D335-1A40-9B74-9CF9446E6497}"/>
              </a:ext>
            </a:extLst>
          </p:cNvPr>
          <p:cNvSpPr txBox="1"/>
          <p:nvPr userDrawn="1"/>
        </p:nvSpPr>
        <p:spPr>
          <a:xfrm>
            <a:off x="6708913" y="6289627"/>
            <a:ext cx="580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AD-DALU, LLOG AC APR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3C25F7-1ABB-5A4A-84B5-B59121C062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756" y="1681988"/>
            <a:ext cx="7798713" cy="19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08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D7C9AF-9FE1-CE4C-BE76-DAE07E0F6C90}"/>
              </a:ext>
            </a:extLst>
          </p:cNvPr>
          <p:cNvSpPr/>
          <p:nvPr userDrawn="1"/>
        </p:nvSpPr>
        <p:spPr>
          <a:xfrm>
            <a:off x="0" y="4798"/>
            <a:ext cx="12192000" cy="6520070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AF1AD7-D308-3547-A62E-8A0E820F2C46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47B16D-D80B-AB40-B076-D32343BD079E}"/>
              </a:ext>
            </a:extLst>
          </p:cNvPr>
          <p:cNvSpPr txBox="1"/>
          <p:nvPr userDrawn="1"/>
        </p:nvSpPr>
        <p:spPr>
          <a:xfrm>
            <a:off x="6708913" y="6289627"/>
            <a:ext cx="580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AD-DALU, LLOG AC APR</a:t>
            </a:r>
          </a:p>
        </p:txBody>
      </p:sp>
    </p:spTree>
    <p:extLst>
      <p:ext uri="{BB962C8B-B14F-4D97-AF65-F5344CB8AC3E}">
        <p14:creationId xmlns:p14="http://schemas.microsoft.com/office/powerpoint/2010/main" val="1599553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F4B940-924A-0A4E-B774-059D52F48C35}"/>
              </a:ext>
            </a:extLst>
          </p:cNvPr>
          <p:cNvSpPr/>
          <p:nvPr userDrawn="1"/>
        </p:nvSpPr>
        <p:spPr>
          <a:xfrm>
            <a:off x="5444208" y="0"/>
            <a:ext cx="6747792" cy="6219825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CB79A9-FD13-054E-86E5-126FD165E2D5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55AB08-DE67-1847-93D1-5982FB8C215D}"/>
              </a:ext>
            </a:extLst>
          </p:cNvPr>
          <p:cNvSpPr txBox="1"/>
          <p:nvPr userDrawn="1"/>
        </p:nvSpPr>
        <p:spPr>
          <a:xfrm>
            <a:off x="1134752" y="452532"/>
            <a:ext cx="3035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GALL CYFRADDAU LLOG NEWID</a:t>
            </a:r>
          </a:p>
          <a:p>
            <a:endParaRPr lang="en-US" sz="24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CB1C67-2EEB-4442-B4C7-CDA0D1E722CC}"/>
              </a:ext>
            </a:extLst>
          </p:cNvPr>
          <p:cNvCxnSpPr>
            <a:cxnSpLocks/>
          </p:cNvCxnSpPr>
          <p:nvPr userDrawn="1"/>
        </p:nvCxnSpPr>
        <p:spPr>
          <a:xfrm>
            <a:off x="1225596" y="1259752"/>
            <a:ext cx="2670543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682F86F-8E60-D841-89F5-687DECA62F14}"/>
              </a:ext>
            </a:extLst>
          </p:cNvPr>
          <p:cNvSpPr/>
          <p:nvPr userDrawn="1"/>
        </p:nvSpPr>
        <p:spPr>
          <a:xfrm>
            <a:off x="397170" y="1483125"/>
            <a:ext cx="47223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cynilo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bosibl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gallai’r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newid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effaith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arnoch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dibynnu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gennych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er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enghraifft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cyfradd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sefydlog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gwarantu’r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gyfnod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penodol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neu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gyfnod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cyfradd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amrywiol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golygu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gallai’r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newid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newid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DFA1457-8918-CF48-9380-60B2E1485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852" y="401284"/>
            <a:ext cx="602958" cy="6029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29E59C-475B-094B-89B0-3B76BF34E775}"/>
              </a:ext>
            </a:extLst>
          </p:cNvPr>
          <p:cNvSpPr txBox="1"/>
          <p:nvPr userDrawn="1"/>
        </p:nvSpPr>
        <p:spPr>
          <a:xfrm>
            <a:off x="6708913" y="6289627"/>
            <a:ext cx="580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AD-DALU, LLOG AC APR</a:t>
            </a:r>
          </a:p>
        </p:txBody>
      </p:sp>
    </p:spTree>
    <p:extLst>
      <p:ext uri="{BB962C8B-B14F-4D97-AF65-F5344CB8AC3E}">
        <p14:creationId xmlns:p14="http://schemas.microsoft.com/office/powerpoint/2010/main" val="3600416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F4B940-924A-0A4E-B774-059D52F48C35}"/>
              </a:ext>
            </a:extLst>
          </p:cNvPr>
          <p:cNvSpPr/>
          <p:nvPr userDrawn="1"/>
        </p:nvSpPr>
        <p:spPr>
          <a:xfrm>
            <a:off x="0" y="-8211"/>
            <a:ext cx="12192000" cy="6219825"/>
          </a:xfrm>
          <a:prstGeom prst="rect">
            <a:avLst/>
          </a:prstGeom>
          <a:solidFill>
            <a:srgbClr val="86D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39FF94-C9A1-3249-BF1C-CEB4EC15AC90}"/>
              </a:ext>
            </a:extLst>
          </p:cNvPr>
          <p:cNvSpPr txBox="1"/>
          <p:nvPr userDrawn="1"/>
        </p:nvSpPr>
        <p:spPr>
          <a:xfrm>
            <a:off x="1088163" y="452532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ASTUDIAETH ACHOS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9E3E28-B067-7F48-B2EC-517DED744C10}"/>
              </a:ext>
            </a:extLst>
          </p:cNvPr>
          <p:cNvCxnSpPr>
            <a:cxnSpLocks/>
          </p:cNvCxnSpPr>
          <p:nvPr userDrawn="1"/>
        </p:nvCxnSpPr>
        <p:spPr>
          <a:xfrm>
            <a:off x="1182490" y="874652"/>
            <a:ext cx="3081397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EBC7174-756E-364B-ADAD-9560F72CCA70}"/>
              </a:ext>
            </a:extLst>
          </p:cNvPr>
          <p:cNvSpPr/>
          <p:nvPr userDrawn="1"/>
        </p:nvSpPr>
        <p:spPr>
          <a:xfrm>
            <a:off x="498456" y="1183310"/>
            <a:ext cx="113688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Dylan a Lowri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gweld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fflat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nhw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eisiau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phrynu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sydd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farchnad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£150,000.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nhw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llwyddo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gynilo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£20,000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gyfer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blaendal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felly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angen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nhw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morgais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£130,000, y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nhw’n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bwriadu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gyfnod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25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mlynedd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(300 mis).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ôl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archwilio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pa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gynigion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sydd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angen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nhw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benderfynu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rhwng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gynnig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isod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</a:t>
            </a:r>
          </a:p>
          <a:p>
            <a:endParaRPr lang="en-GB" sz="1800" kern="1200" dirty="0">
              <a:solidFill>
                <a:schemeClr val="tx1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b="1" i="0" kern="1200" dirty="0" err="1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Opsiwn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1 – </a:t>
            </a:r>
            <a:r>
              <a:rPr lang="en-GB" sz="1800" b="1" i="0" kern="1200" dirty="0" err="1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morgais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cyfradd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sefydlog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2 </a:t>
            </a:r>
            <a:r>
              <a:rPr lang="en-GB" sz="1800" b="1" i="0" kern="1200" dirty="0" err="1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flynedd</a:t>
            </a:r>
            <a:endParaRPr lang="en-GB" sz="1800" b="1" i="0" kern="1200" dirty="0">
              <a:solidFill>
                <a:schemeClr val="tx1"/>
              </a:solidFill>
              <a:effectLst/>
              <a:latin typeface="Futura" panose="020B0602020204020303" pitchFamily="34" charset="-79"/>
              <a:ea typeface="+mn-ea"/>
              <a:cs typeface="Futura" panose="020B0602020204020303" pitchFamily="34" charset="-79"/>
            </a:endParaRPr>
          </a:p>
          <a:p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 y 2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flynedd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gyntaf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(24 mis),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byddan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nhw’n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sefydlog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1.99%,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sef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£550.38 y mis.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ôl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diwedd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cyfnod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2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flynedd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byddan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nhw’n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symud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amrywiol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y 23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blynedd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weddill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(276 mis),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sef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4.49% a £709.77 y mis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CB79A9-FD13-054E-86E5-126FD165E2D5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A3E2C-67CB-244C-813C-EE348AF74C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204" y="381884"/>
            <a:ext cx="602959" cy="6029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C5274E-61CE-F04B-95B8-5814F1104D57}"/>
              </a:ext>
            </a:extLst>
          </p:cNvPr>
          <p:cNvSpPr txBox="1"/>
          <p:nvPr userDrawn="1"/>
        </p:nvSpPr>
        <p:spPr>
          <a:xfrm>
            <a:off x="6708913" y="6289627"/>
            <a:ext cx="580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AD-DALU, LLOG AC APR</a:t>
            </a:r>
          </a:p>
        </p:txBody>
      </p:sp>
    </p:spTree>
    <p:extLst>
      <p:ext uri="{BB962C8B-B14F-4D97-AF65-F5344CB8AC3E}">
        <p14:creationId xmlns:p14="http://schemas.microsoft.com/office/powerpoint/2010/main" val="1173700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F4B940-924A-0A4E-B774-059D52F48C35}"/>
              </a:ext>
            </a:extLst>
          </p:cNvPr>
          <p:cNvSpPr/>
          <p:nvPr userDrawn="1"/>
        </p:nvSpPr>
        <p:spPr>
          <a:xfrm>
            <a:off x="0" y="-8211"/>
            <a:ext cx="12192000" cy="6219825"/>
          </a:xfrm>
          <a:prstGeom prst="rect">
            <a:avLst/>
          </a:prstGeom>
          <a:solidFill>
            <a:srgbClr val="86D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39FF94-C9A1-3249-BF1C-CEB4EC15AC90}"/>
              </a:ext>
            </a:extLst>
          </p:cNvPr>
          <p:cNvSpPr txBox="1"/>
          <p:nvPr userDrawn="1"/>
        </p:nvSpPr>
        <p:spPr>
          <a:xfrm>
            <a:off x="1088163" y="452532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ASTUDIAETH ACHOS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9E3E28-B067-7F48-B2EC-517DED744C10}"/>
              </a:ext>
            </a:extLst>
          </p:cNvPr>
          <p:cNvCxnSpPr>
            <a:cxnSpLocks/>
          </p:cNvCxnSpPr>
          <p:nvPr userDrawn="1"/>
        </p:nvCxnSpPr>
        <p:spPr>
          <a:xfrm>
            <a:off x="1182490" y="874652"/>
            <a:ext cx="3111214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EBC7174-756E-364B-ADAD-9560F72CCA70}"/>
              </a:ext>
            </a:extLst>
          </p:cNvPr>
          <p:cNvSpPr/>
          <p:nvPr userDrawn="1"/>
        </p:nvSpPr>
        <p:spPr>
          <a:xfrm>
            <a:off x="498456" y="1183310"/>
            <a:ext cx="11368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Opsiwn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2 –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morgais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cyfradd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amrywiol</a:t>
            </a:r>
            <a:endParaRPr lang="en-GB" sz="1800" b="1" i="0" kern="1200" dirty="0">
              <a:solidFill>
                <a:srgbClr val="00303C"/>
              </a:solidFill>
              <a:effectLst/>
              <a:latin typeface="Futura" panose="020B0602020204020303" pitchFamily="34" charset="-79"/>
              <a:ea typeface="+mn-ea"/>
              <a:cs typeface="Futura" panose="020B0602020204020303" pitchFamily="34" charset="-79"/>
            </a:endParaRPr>
          </a:p>
          <a:p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Drwy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gydol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25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mlynedd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(300 mis),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bydden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nhw’n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dalu’r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morgais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amrywiol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Y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4.14% a £696.28 y mis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bryd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amrywiol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all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fynd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fyny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neu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lawr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golygu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taliadau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misol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cynyddu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neu’n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gostwng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unol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hynny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b="1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1.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Trwy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edrych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ddau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opsiwn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unig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pa un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fyddech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chi’n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ddewis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pham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endParaRPr lang="en-GB" sz="1800" b="1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2. Pe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byddai’r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cyfraddau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aros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fath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drwy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gydol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cyfnod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morgeisi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beth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fyddai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cyfanswm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symiau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daladwy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gyfer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pob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opsiwn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endParaRPr lang="en-GB" sz="1800" b="1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3.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sail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atebion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gwestiwn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dau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pa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opsiwn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ddylai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Dylan a Lowri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ddewis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endParaRPr lang="en-GB" sz="1800" b="1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4.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realistig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beth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rheswm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pam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efallai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nad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hwn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opsiwn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gorau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pen draw?</a:t>
            </a:r>
          </a:p>
          <a:p>
            <a:endParaRPr lang="en-GB" sz="1800" b="1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5. Gan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wybod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effeithio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dewis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forgais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gyfer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Dylan a Lowri?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Esboniwch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ateb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CB79A9-FD13-054E-86E5-126FD165E2D5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A3E2C-67CB-244C-813C-EE348AF74C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204" y="381884"/>
            <a:ext cx="602959" cy="6029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83D1F4-1C8F-6E4F-A7B1-E273B8EE1AE6}"/>
              </a:ext>
            </a:extLst>
          </p:cNvPr>
          <p:cNvSpPr txBox="1"/>
          <p:nvPr userDrawn="1"/>
        </p:nvSpPr>
        <p:spPr>
          <a:xfrm>
            <a:off x="6708913" y="6289627"/>
            <a:ext cx="580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AD-DALU, LLOG AC APR</a:t>
            </a:r>
          </a:p>
        </p:txBody>
      </p:sp>
    </p:spTree>
    <p:extLst>
      <p:ext uri="{BB962C8B-B14F-4D97-AF65-F5344CB8AC3E}">
        <p14:creationId xmlns:p14="http://schemas.microsoft.com/office/powerpoint/2010/main" val="94723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A8E640-FCB8-5649-BF57-E9C75BAFB91B}"/>
              </a:ext>
            </a:extLst>
          </p:cNvPr>
          <p:cNvSpPr txBox="1"/>
          <p:nvPr userDrawn="1"/>
        </p:nvSpPr>
        <p:spPr>
          <a:xfrm>
            <a:off x="1095932" y="471931"/>
            <a:ext cx="804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APR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830EFC-EAE3-694D-A868-56F70FF16CD5}"/>
              </a:ext>
            </a:extLst>
          </p:cNvPr>
          <p:cNvCxnSpPr>
            <a:cxnSpLocks/>
          </p:cNvCxnSpPr>
          <p:nvPr userDrawn="1"/>
        </p:nvCxnSpPr>
        <p:spPr>
          <a:xfrm>
            <a:off x="1190259" y="894051"/>
            <a:ext cx="638541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1FA6386-BC45-2C44-BF46-9B3CDE86B090}"/>
              </a:ext>
            </a:extLst>
          </p:cNvPr>
          <p:cNvSpPr/>
          <p:nvPr userDrawn="1"/>
        </p:nvSpPr>
        <p:spPr>
          <a:xfrm>
            <a:off x="479018" y="1178730"/>
            <a:ext cx="1142805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Ganrannol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Flynyddol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neu APR,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dangos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canran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Fe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gofiwch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ddweud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ddechrau’r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bennod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hon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rydych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cynnwys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fenthycwyd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gennych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prifswm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),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unrhyw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neu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ffïoedd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godir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ystyried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unrhyw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ffïoedd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thaliadau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gysylltiedig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1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flynedd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ogystal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chodi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dangos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ffigur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canrannol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syniad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haws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lawer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gymharu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costau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wahanol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ddarparwyr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neu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ddefnyddio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gwahanol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fathau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bob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amser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weld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ffigur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ddangos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unrhyw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hysbysebion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cynhyrchion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weld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hysbysebion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 “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nodweddiadol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” neu “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gynrychioliadol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” –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union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ystyried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amgylchiadau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personol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Er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enghraifft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banc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ychydig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risg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gysylltiedig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chi,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gynyddu’r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hefyd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cynyddu’r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pan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cynilo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cyfrif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ystyried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unrhyw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ffïoedd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thaliadau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cysylltiedig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alw’n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Gyfwerth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Flynyddol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(AER).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Gofalwch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beidio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drysu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rhwng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!</a:t>
            </a:r>
          </a:p>
          <a:p>
            <a:endParaRPr lang="en-GB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83B9F-38E9-5049-9327-9228D1F4C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852" y="401284"/>
            <a:ext cx="602958" cy="6029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635A1AE-7272-2A48-AF4C-58D313290D47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8ABD2B-E1F2-D94B-A765-CA5A7EA2399E}"/>
              </a:ext>
            </a:extLst>
          </p:cNvPr>
          <p:cNvSpPr txBox="1"/>
          <p:nvPr userDrawn="1"/>
        </p:nvSpPr>
        <p:spPr>
          <a:xfrm>
            <a:off x="6708913" y="6289627"/>
            <a:ext cx="580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AD-DALU, LLOG AC APR</a:t>
            </a:r>
          </a:p>
        </p:txBody>
      </p:sp>
    </p:spTree>
    <p:extLst>
      <p:ext uri="{BB962C8B-B14F-4D97-AF65-F5344CB8AC3E}">
        <p14:creationId xmlns:p14="http://schemas.microsoft.com/office/powerpoint/2010/main" val="2304710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0CFF61D-42FF-4B41-B314-990234BCC9B9}"/>
              </a:ext>
            </a:extLst>
          </p:cNvPr>
          <p:cNvSpPr/>
          <p:nvPr userDrawn="1"/>
        </p:nvSpPr>
        <p:spPr>
          <a:xfrm>
            <a:off x="427384" y="353857"/>
            <a:ext cx="4621696" cy="5509710"/>
          </a:xfrm>
          <a:prstGeom prst="roundRect">
            <a:avLst>
              <a:gd name="adj" fmla="val 10534"/>
            </a:avLst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1D05D6-E8C6-5141-AA4C-66F966963F5F}"/>
              </a:ext>
            </a:extLst>
          </p:cNvPr>
          <p:cNvSpPr/>
          <p:nvPr userDrawn="1"/>
        </p:nvSpPr>
        <p:spPr>
          <a:xfrm>
            <a:off x="1398980" y="683468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82FF7E-B596-714A-B70F-0FF1AE1DCCE3}"/>
              </a:ext>
            </a:extLst>
          </p:cNvPr>
          <p:cNvSpPr/>
          <p:nvPr userDrawn="1"/>
        </p:nvSpPr>
        <p:spPr>
          <a:xfrm>
            <a:off x="780163" y="1379354"/>
            <a:ext cx="37376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banciau’n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cynilion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is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nhw’n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chodi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gwahaniaeth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rhwng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cyfraddau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elw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banc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wneud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–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busnes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ydyw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cyfan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561920-6C2E-2F4F-96D9-EAACB0D51416}"/>
              </a:ext>
            </a:extLst>
          </p:cNvPr>
          <p:cNvCxnSpPr>
            <a:cxnSpLocks/>
          </p:cNvCxnSpPr>
          <p:nvPr userDrawn="1"/>
        </p:nvCxnSpPr>
        <p:spPr>
          <a:xfrm>
            <a:off x="881270" y="1301807"/>
            <a:ext cx="3800060" cy="0"/>
          </a:xfrm>
          <a:prstGeom prst="line">
            <a:avLst/>
          </a:prstGeom>
          <a:ln>
            <a:solidFill>
              <a:srgbClr val="AE4F9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42DC373-62A2-6A4E-A321-7E3636EFDB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5471" y="570114"/>
            <a:ext cx="642510" cy="64251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9439EF-8CF9-5F41-B170-C35CBEA12F71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A968E6E-E8F5-F040-8766-503AD599ED91}"/>
              </a:ext>
            </a:extLst>
          </p:cNvPr>
          <p:cNvSpPr/>
          <p:nvPr userDrawn="1"/>
        </p:nvSpPr>
        <p:spPr>
          <a:xfrm>
            <a:off x="5429698" y="378825"/>
            <a:ext cx="6334918" cy="5509710"/>
          </a:xfrm>
          <a:prstGeom prst="roundRect">
            <a:avLst>
              <a:gd name="adj" fmla="val 10534"/>
            </a:avLst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105F446-F7F4-2F44-A40A-90C324AB6638}"/>
              </a:ext>
            </a:extLst>
          </p:cNvPr>
          <p:cNvSpPr/>
          <p:nvPr userDrawn="1"/>
        </p:nvSpPr>
        <p:spPr>
          <a:xfrm>
            <a:off x="6401294" y="708436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TRAFODAETH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C9C136-E143-844C-9C41-8E98CBA49FC1}"/>
              </a:ext>
            </a:extLst>
          </p:cNvPr>
          <p:cNvSpPr/>
          <p:nvPr userDrawn="1"/>
        </p:nvSpPr>
        <p:spPr>
          <a:xfrm>
            <a:off x="5782476" y="1404322"/>
            <a:ext cx="55713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Er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fenthyciwr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hysbysebu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gynrychioliadol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dim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51%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ymgeiswyr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llwyddiannus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angen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iddo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roi’r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honno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iddynt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llawer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gwsmeriaid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debygol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cynnig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cyfradd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uwch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b="1" kern="1200" dirty="0">
              <a:solidFill>
                <a:schemeClr val="bg1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Pam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ydych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chi’n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benthycwyr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hysbysebu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cynhyrchion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gydag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gynrychioliadol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fwyaf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gwsmeriaid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7D73EC-114E-8542-9BAC-B5C4BF985DFE}"/>
              </a:ext>
            </a:extLst>
          </p:cNvPr>
          <p:cNvCxnSpPr>
            <a:cxnSpLocks/>
          </p:cNvCxnSpPr>
          <p:nvPr userDrawn="1"/>
        </p:nvCxnSpPr>
        <p:spPr>
          <a:xfrm>
            <a:off x="5893523" y="1326775"/>
            <a:ext cx="2872790" cy="0"/>
          </a:xfrm>
          <a:prstGeom prst="line">
            <a:avLst/>
          </a:prstGeom>
          <a:ln>
            <a:solidFill>
              <a:srgbClr val="AE4F9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6C68BAB-F92B-0849-A0D1-A2FEF4D21A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0316" y="609285"/>
            <a:ext cx="628055" cy="6228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4A4AB1-5CE5-5547-A5CB-716408AFF2DB}"/>
              </a:ext>
            </a:extLst>
          </p:cNvPr>
          <p:cNvSpPr txBox="1"/>
          <p:nvPr userDrawn="1"/>
        </p:nvSpPr>
        <p:spPr>
          <a:xfrm>
            <a:off x="6708913" y="6289627"/>
            <a:ext cx="580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AD-DALU, LLOG AC APR</a:t>
            </a:r>
          </a:p>
        </p:txBody>
      </p:sp>
    </p:spTree>
    <p:extLst>
      <p:ext uri="{BB962C8B-B14F-4D97-AF65-F5344CB8AC3E}">
        <p14:creationId xmlns:p14="http://schemas.microsoft.com/office/powerpoint/2010/main" val="173767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253B2-4574-7746-8155-B43E07F5259E}"/>
              </a:ext>
            </a:extLst>
          </p:cNvPr>
          <p:cNvSpPr txBox="1"/>
          <p:nvPr userDrawn="1"/>
        </p:nvSpPr>
        <p:spPr>
          <a:xfrm>
            <a:off x="462454" y="409243"/>
            <a:ext cx="70614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AE4F98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CYNNWYS</a:t>
            </a:r>
            <a:endParaRPr lang="en-GB" sz="4000" dirty="0">
              <a:solidFill>
                <a:srgbClr val="AE4F98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A7545-F5C7-EF4F-BDF4-7F87A6F51527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CF9A89-3179-EC45-AD8E-65F6F9E26AEE}"/>
              </a:ext>
            </a:extLst>
          </p:cNvPr>
          <p:cNvSpPr txBox="1"/>
          <p:nvPr userDrawn="1"/>
        </p:nvSpPr>
        <p:spPr>
          <a:xfrm>
            <a:off x="8610600" y="6289627"/>
            <a:ext cx="3903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CYNNWYS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717E58-44E2-7640-9F16-4FF3D59A4432}"/>
              </a:ext>
            </a:extLst>
          </p:cNvPr>
          <p:cNvSpPr txBox="1"/>
          <p:nvPr userDrawn="1"/>
        </p:nvSpPr>
        <p:spPr>
          <a:xfrm>
            <a:off x="510208" y="1232452"/>
            <a:ext cx="75106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2" action="ppaction://hlinksldjump"/>
              </a:rPr>
              <a:t>Benthyca</a:t>
            </a:r>
            <a:r>
              <a:rPr lang="en-US" sz="32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2" action="ppaction://hlinksldjump"/>
              </a:rPr>
              <a:t> a </a:t>
            </a:r>
            <a:r>
              <a:rPr lang="en-US" sz="32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2" action="ppaction://hlinksldjump"/>
              </a:rPr>
              <a:t>dyled</a:t>
            </a:r>
            <a:endParaRPr lang="en-US" sz="32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3" action="ppaction://hlinksldjump"/>
              </a:rPr>
              <a:t>Ad-</a:t>
            </a:r>
            <a:r>
              <a:rPr lang="en-US" sz="32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3" action="ppaction://hlinksldjump"/>
              </a:rPr>
              <a:t>dalu</a:t>
            </a:r>
            <a:r>
              <a:rPr lang="en-US" sz="32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3" action="ppaction://hlinksldjump"/>
              </a:rPr>
              <a:t>, </a:t>
            </a:r>
            <a:r>
              <a:rPr lang="en-US" sz="32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3" action="ppaction://hlinksldjump"/>
              </a:rPr>
              <a:t>llog</a:t>
            </a:r>
            <a:r>
              <a:rPr lang="en-US" sz="32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3" action="ppaction://hlinksldjump"/>
              </a:rPr>
              <a:t>, ac </a:t>
            </a:r>
            <a:r>
              <a:rPr lang="en-US" sz="32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3" action="ppaction://hlinksldjump"/>
              </a:rPr>
              <a:t>apr</a:t>
            </a:r>
            <a:endParaRPr lang="en-US" sz="32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4" action="ppaction://hlinksldjump"/>
              </a:rPr>
              <a:t>Gwneud</a:t>
            </a:r>
            <a:r>
              <a:rPr lang="en-US" sz="32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4" action="ppaction://hlinksldjump"/>
              </a:rPr>
              <a:t> </a:t>
            </a:r>
            <a:r>
              <a:rPr lang="en-US" sz="32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4" action="ppaction://hlinksldjump"/>
              </a:rPr>
              <a:t>dewisiadau</a:t>
            </a:r>
            <a:r>
              <a:rPr lang="en-US" sz="32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4" action="ppaction://hlinksldjump"/>
              </a:rPr>
              <a:t> </a:t>
            </a:r>
            <a:r>
              <a:rPr lang="en-US" sz="32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4" action="ppaction://hlinksldjump"/>
              </a:rPr>
              <a:t>gwybodus</a:t>
            </a:r>
            <a:endParaRPr lang="en-US" sz="32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5" action="ppaction://hlinksldjump"/>
              </a:rPr>
              <a:t>Cynhyrchion</a:t>
            </a:r>
            <a:r>
              <a:rPr lang="en-US" sz="32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5" action="ppaction://hlinksldjump"/>
              </a:rPr>
              <a:t> </a:t>
            </a:r>
            <a:r>
              <a:rPr lang="en-US" sz="32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5" action="ppaction://hlinksldjump"/>
              </a:rPr>
              <a:t>benthyca</a:t>
            </a:r>
            <a:endParaRPr lang="en-US" sz="32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32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6" action="ppaction://hlinksldjump"/>
              </a:rPr>
              <a:t>Beth </a:t>
            </a:r>
            <a:r>
              <a:rPr lang="en-US" sz="32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6" action="ppaction://hlinksldjump"/>
              </a:rPr>
              <a:t>ydych</a:t>
            </a:r>
            <a:r>
              <a:rPr lang="en-US" sz="32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6" action="ppaction://hlinksldjump"/>
              </a:rPr>
              <a:t> </a:t>
            </a:r>
            <a:r>
              <a:rPr lang="en-US" sz="32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6" action="ppaction://hlinksldjump"/>
              </a:rPr>
              <a:t>wedi’I</a:t>
            </a:r>
            <a:r>
              <a:rPr lang="en-US" sz="32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6" action="ppaction://hlinksldjump"/>
              </a:rPr>
              <a:t> </a:t>
            </a:r>
            <a:r>
              <a:rPr lang="en-US" sz="32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6" action="ppaction://hlinksldjump"/>
              </a:rPr>
              <a:t>ddysgu</a:t>
            </a:r>
            <a:r>
              <a:rPr lang="en-US" sz="32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6" action="ppaction://hlinksldjump"/>
              </a:rPr>
              <a:t>?</a:t>
            </a:r>
            <a:endParaRPr lang="en-US" sz="32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32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7" action="ppaction://hlinksldjump"/>
              </a:rPr>
              <a:t>Datablygu’ch</a:t>
            </a:r>
            <a:r>
              <a:rPr lang="en-US" sz="32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7" action="ppaction://hlinksldjump"/>
              </a:rPr>
              <a:t> </a:t>
            </a:r>
            <a:r>
              <a:rPr lang="en-US" sz="32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7" action="ppaction://hlinksldjump"/>
              </a:rPr>
              <a:t>gwybodaeth</a:t>
            </a:r>
            <a:r>
              <a:rPr lang="en-US" sz="32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7" action="ppaction://hlinksldjump"/>
              </a:rPr>
              <a:t> </a:t>
            </a:r>
            <a:endParaRPr lang="en-US" sz="32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28503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A7545-F5C7-EF4F-BDF4-7F87A6F51527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0CFF61D-42FF-4B41-B314-990234BCC9B9}"/>
              </a:ext>
            </a:extLst>
          </p:cNvPr>
          <p:cNvSpPr/>
          <p:nvPr userDrawn="1"/>
        </p:nvSpPr>
        <p:spPr>
          <a:xfrm>
            <a:off x="2524539" y="373735"/>
            <a:ext cx="7106479" cy="5509710"/>
          </a:xfrm>
          <a:prstGeom prst="roundRect">
            <a:avLst>
              <a:gd name="adj" fmla="val 10534"/>
            </a:avLst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1D05D6-E8C6-5141-AA4C-66F966963F5F}"/>
              </a:ext>
            </a:extLst>
          </p:cNvPr>
          <p:cNvSpPr/>
          <p:nvPr userDrawn="1"/>
        </p:nvSpPr>
        <p:spPr>
          <a:xfrm>
            <a:off x="3466319" y="3363101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82FF7E-B596-714A-B70F-0FF1AE1DCCE3}"/>
              </a:ext>
            </a:extLst>
          </p:cNvPr>
          <p:cNvSpPr/>
          <p:nvPr userDrawn="1"/>
        </p:nvSpPr>
        <p:spPr>
          <a:xfrm>
            <a:off x="2847502" y="4058987"/>
            <a:ext cx="65906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cyfraith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Sharia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Islamaidd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llwyr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wahardd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codi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fenthyciadau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elwir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usuriaeth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Credir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dylai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cyfoeth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gynhyrchu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trwy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fasnachu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buddsoddi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unig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cynhyrchion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ariannol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arbenigol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cydymffurfio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chyfraith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Sharia.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561920-6C2E-2F4F-96D9-EAACB0D51416}"/>
              </a:ext>
            </a:extLst>
          </p:cNvPr>
          <p:cNvCxnSpPr>
            <a:cxnSpLocks/>
          </p:cNvCxnSpPr>
          <p:nvPr userDrawn="1"/>
        </p:nvCxnSpPr>
        <p:spPr>
          <a:xfrm>
            <a:off x="2948609" y="3981440"/>
            <a:ext cx="3859695" cy="0"/>
          </a:xfrm>
          <a:prstGeom prst="line">
            <a:avLst/>
          </a:prstGeom>
          <a:ln>
            <a:solidFill>
              <a:srgbClr val="AE4F9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42DC373-62A2-6A4E-A321-7E3636EFDB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2810" y="3249747"/>
            <a:ext cx="642510" cy="6425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98DFE0-9161-F245-85F5-6C942AAA42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28" t="38560" r="2273" b="5724"/>
          <a:stretch/>
        </p:blipFill>
        <p:spPr>
          <a:xfrm>
            <a:off x="2862810" y="670422"/>
            <a:ext cx="6433649" cy="25069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60465E-CD92-474B-8173-32719F148EA1}"/>
              </a:ext>
            </a:extLst>
          </p:cNvPr>
          <p:cNvSpPr txBox="1"/>
          <p:nvPr userDrawn="1"/>
        </p:nvSpPr>
        <p:spPr>
          <a:xfrm>
            <a:off x="6708913" y="6289627"/>
            <a:ext cx="580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AD-DALU, LLOG AC APR</a:t>
            </a:r>
          </a:p>
        </p:txBody>
      </p:sp>
    </p:spTree>
    <p:extLst>
      <p:ext uri="{BB962C8B-B14F-4D97-AF65-F5344CB8AC3E}">
        <p14:creationId xmlns:p14="http://schemas.microsoft.com/office/powerpoint/2010/main" val="3112208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715C36-AA84-3C4F-B51B-339C86FF49AC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2276A-026F-2B47-BCD8-FA52D9E5F3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3952" y="176282"/>
            <a:ext cx="8373718" cy="5726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BE4AEF-ED14-164C-ACBC-4A280E1853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7686" y="955690"/>
            <a:ext cx="1382643" cy="13826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415B7E-33E3-5C48-A3A7-D92A103F1E5E}"/>
              </a:ext>
            </a:extLst>
          </p:cNvPr>
          <p:cNvSpPr txBox="1"/>
          <p:nvPr userDrawn="1"/>
        </p:nvSpPr>
        <p:spPr>
          <a:xfrm>
            <a:off x="3060146" y="1414381"/>
            <a:ext cx="460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E4F9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CWESTIYNAU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6BFCE3-66EE-7743-A599-03DEAE80C2B5}"/>
              </a:ext>
            </a:extLst>
          </p:cNvPr>
          <p:cNvCxnSpPr>
            <a:cxnSpLocks/>
          </p:cNvCxnSpPr>
          <p:nvPr userDrawn="1"/>
        </p:nvCxnSpPr>
        <p:spPr>
          <a:xfrm>
            <a:off x="3154472" y="1927941"/>
            <a:ext cx="2114812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A8C1FA1-FF15-B746-A2BA-85211053F79F}"/>
              </a:ext>
            </a:extLst>
          </p:cNvPr>
          <p:cNvSpPr/>
          <p:nvPr userDrawn="1"/>
        </p:nvSpPr>
        <p:spPr>
          <a:xfrm>
            <a:off x="2830884" y="225157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1. Beth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tair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elfen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ad-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pPr marL="0" indent="0">
              <a:buNone/>
            </a:pPr>
            <a:endParaRPr lang="en-GB" sz="1800" b="1" kern="1200" dirty="0">
              <a:solidFill>
                <a:srgbClr val="AE4F98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2.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Esboniwch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gwahaniaeth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rhwng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 ac AER.</a:t>
            </a:r>
          </a:p>
          <a:p>
            <a:pPr marL="0" indent="0">
              <a:buNone/>
            </a:pPr>
            <a:endParaRPr lang="en-GB" sz="1800" b="1" kern="1200" dirty="0">
              <a:solidFill>
                <a:srgbClr val="AE4F98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3. Sut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gallai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newidiadau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sylfaenol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  </a:t>
            </a: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Deyrnas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Unedig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effeithio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fenthycwyr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1B07B3-AD11-EE4A-95A5-1C3DF39C5AE5}"/>
              </a:ext>
            </a:extLst>
          </p:cNvPr>
          <p:cNvSpPr txBox="1"/>
          <p:nvPr userDrawn="1"/>
        </p:nvSpPr>
        <p:spPr>
          <a:xfrm>
            <a:off x="6708913" y="6289627"/>
            <a:ext cx="580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AD-DALU, LLOG AC APR</a:t>
            </a:r>
          </a:p>
        </p:txBody>
      </p:sp>
    </p:spTree>
    <p:extLst>
      <p:ext uri="{BB962C8B-B14F-4D97-AF65-F5344CB8AC3E}">
        <p14:creationId xmlns:p14="http://schemas.microsoft.com/office/powerpoint/2010/main" val="2087457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253B2-4574-7746-8155-B43E07F5259E}"/>
              </a:ext>
            </a:extLst>
          </p:cNvPr>
          <p:cNvSpPr txBox="1"/>
          <p:nvPr userDrawn="1"/>
        </p:nvSpPr>
        <p:spPr>
          <a:xfrm>
            <a:off x="462453" y="409243"/>
            <a:ext cx="108085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AE4F98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GWNEUD DEWISIADAU GWYBODUS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A7545-F5C7-EF4F-BDF4-7F87A6F51527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CF9A89-3179-EC45-AD8E-65F6F9E26AEE}"/>
              </a:ext>
            </a:extLst>
          </p:cNvPr>
          <p:cNvSpPr txBox="1"/>
          <p:nvPr userDrawn="1"/>
        </p:nvSpPr>
        <p:spPr>
          <a:xfrm>
            <a:off x="4750905" y="6289627"/>
            <a:ext cx="7763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GWNEUD DEWISIADAU GWYBODUS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42A41D-9FE0-1745-B981-95C0B3FCDF39}"/>
              </a:ext>
            </a:extLst>
          </p:cNvPr>
          <p:cNvSpPr/>
          <p:nvPr userDrawn="1"/>
        </p:nvSpPr>
        <p:spPr>
          <a:xfrm>
            <a:off x="462453" y="1149573"/>
            <a:ext cx="110456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fwyaf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bobl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rywbryd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bywydau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felly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hollbwysig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deall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dewisiadau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gennych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chanlyniadau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gweithredoedd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764B6A-5837-564B-AF33-7B3959A4E5C0}"/>
              </a:ext>
            </a:extLst>
          </p:cNvPr>
          <p:cNvSpPr/>
          <p:nvPr userDrawn="1"/>
        </p:nvSpPr>
        <p:spPr>
          <a:xfrm>
            <a:off x="0" y="1979616"/>
            <a:ext cx="12192000" cy="4240210"/>
          </a:xfrm>
          <a:prstGeom prst="rect">
            <a:avLst/>
          </a:prstGeom>
          <a:solidFill>
            <a:srgbClr val="86D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FE13F4-A550-E842-ACF6-024C867DBC53}"/>
              </a:ext>
            </a:extLst>
          </p:cNvPr>
          <p:cNvSpPr txBox="1"/>
          <p:nvPr userDrawn="1"/>
        </p:nvSpPr>
        <p:spPr>
          <a:xfrm>
            <a:off x="1088163" y="2221699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ASTUDIAETH ACHOS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A9E84EE-9505-B14F-8D30-BFED4C4B2E7C}"/>
              </a:ext>
            </a:extLst>
          </p:cNvPr>
          <p:cNvCxnSpPr>
            <a:cxnSpLocks/>
          </p:cNvCxnSpPr>
          <p:nvPr userDrawn="1"/>
        </p:nvCxnSpPr>
        <p:spPr>
          <a:xfrm>
            <a:off x="1182490" y="2643819"/>
            <a:ext cx="3071458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BA38431-ECE3-C44B-8F23-FB28995E0A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204" y="2151051"/>
            <a:ext cx="602959" cy="6029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CF9C71-A278-8241-8A01-6E5D7C9F98E7}"/>
              </a:ext>
            </a:extLst>
          </p:cNvPr>
          <p:cNvSpPr/>
          <p:nvPr userDrawn="1"/>
        </p:nvSpPr>
        <p:spPr>
          <a:xfrm>
            <a:off x="485204" y="2813233"/>
            <a:ext cx="11312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Gareth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eisiau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car ail-law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hwyluso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daith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gwaith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hoffi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am bris o £3,250. 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gynilion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agos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swm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hwnnw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dyna’i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holl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gynilion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bwriadu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blaendal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fflat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llunio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cyllideb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Gareth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cynilo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tua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£190 y mis. 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penderfynu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opsiwn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•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gynilion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presennol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•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Cynilo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•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Benthyca’r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Ystyriwch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bob un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opsiynau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Gareth. Beth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manteision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anfanteision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un?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arall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hoffech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penderfyniad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terfynol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8634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A8E640-FCB8-5649-BF57-E9C75BAFB91B}"/>
              </a:ext>
            </a:extLst>
          </p:cNvPr>
          <p:cNvSpPr txBox="1"/>
          <p:nvPr userDrawn="1"/>
        </p:nvSpPr>
        <p:spPr>
          <a:xfrm>
            <a:off x="1095932" y="471931"/>
            <a:ext cx="8048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SUT MAE BANCIAU’N </a:t>
            </a:r>
          </a:p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GWNEUD </a:t>
            </a:r>
          </a:p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PENDERFYNIADAU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830EFC-EAE3-694D-A868-56F70FF16CD5}"/>
              </a:ext>
            </a:extLst>
          </p:cNvPr>
          <p:cNvCxnSpPr>
            <a:cxnSpLocks/>
          </p:cNvCxnSpPr>
          <p:nvPr userDrawn="1"/>
        </p:nvCxnSpPr>
        <p:spPr>
          <a:xfrm>
            <a:off x="1190259" y="1669305"/>
            <a:ext cx="3222715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1FA6386-BC45-2C44-BF46-9B3CDE86B090}"/>
              </a:ext>
            </a:extLst>
          </p:cNvPr>
          <p:cNvSpPr/>
          <p:nvPr userDrawn="1"/>
        </p:nvSpPr>
        <p:spPr>
          <a:xfrm>
            <a:off x="512852" y="1976650"/>
            <a:ext cx="45549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Er bod rhaid i ni i gyd wneud penderfyniadau ynglŷn â ph’un ai benthyca ai peidio, pa gynnyrch sy’n bodloni ein hanghenion orau, a phwy sy’n cynnig y cynnyrch am yr APR orau, mae’n rhaid i’r sefydliadau sy’n benthyca’r arian wneud penderfyniadau hefyd. Bydd y drafodaeth isod yn eich helpu i ystyried y penderfyniadau mae’n rhaid iddyn nhw eu gwneud.</a:t>
            </a:r>
          </a:p>
          <a:p>
            <a:endParaRPr lang="en-GB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83B9F-38E9-5049-9327-9228D1F4C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852" y="401284"/>
            <a:ext cx="602958" cy="602958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A2F2E27-524E-2040-A71D-27404BDE2BF8}"/>
              </a:ext>
            </a:extLst>
          </p:cNvPr>
          <p:cNvSpPr/>
          <p:nvPr userDrawn="1"/>
        </p:nvSpPr>
        <p:spPr>
          <a:xfrm>
            <a:off x="5459515" y="358947"/>
            <a:ext cx="6249450" cy="5509710"/>
          </a:xfrm>
          <a:prstGeom prst="roundRect">
            <a:avLst>
              <a:gd name="adj" fmla="val 10534"/>
            </a:avLst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755988-D774-7941-BA04-897DB92D32FB}"/>
              </a:ext>
            </a:extLst>
          </p:cNvPr>
          <p:cNvSpPr/>
          <p:nvPr userDrawn="1"/>
        </p:nvSpPr>
        <p:spPr>
          <a:xfrm>
            <a:off x="6431111" y="688558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TRAFODAETH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312150-33EC-8A43-B6D9-06248EB819F9}"/>
              </a:ext>
            </a:extLst>
          </p:cNvPr>
          <p:cNvCxnSpPr>
            <a:cxnSpLocks/>
          </p:cNvCxnSpPr>
          <p:nvPr userDrawn="1"/>
        </p:nvCxnSpPr>
        <p:spPr>
          <a:xfrm>
            <a:off x="5923340" y="1306897"/>
            <a:ext cx="2872790" cy="0"/>
          </a:xfrm>
          <a:prstGeom prst="line">
            <a:avLst/>
          </a:prstGeom>
          <a:ln>
            <a:solidFill>
              <a:srgbClr val="AE4F9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586E5BA-9478-1A4E-802D-5B8F4990C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40133" y="589407"/>
            <a:ext cx="628055" cy="6228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FC7262-779D-C744-ACC8-9ED37683793A}"/>
              </a:ext>
            </a:extLst>
          </p:cNvPr>
          <p:cNvSpPr/>
          <p:nvPr userDrawn="1"/>
        </p:nvSpPr>
        <p:spPr>
          <a:xfrm>
            <a:off x="5840133" y="1557990"/>
            <a:ext cx="54507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Rhowch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hun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esgidiau’r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banc. Mae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cwsmer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dod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mewn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sydd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eisiau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benthyca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£5,000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dros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2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flynedd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b="1" dirty="0">
              <a:solidFill>
                <a:srgbClr val="FFFFFF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Beth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ydych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chi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eisiau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wybod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penderfynu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benthyca’r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arian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i’r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cwsmer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ai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peidio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87D747-CF68-D54C-A2DF-9EDF3713961D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97F76E-7DFF-444D-AD3A-74A257DA1A8E}"/>
              </a:ext>
            </a:extLst>
          </p:cNvPr>
          <p:cNvSpPr txBox="1"/>
          <p:nvPr userDrawn="1"/>
        </p:nvSpPr>
        <p:spPr>
          <a:xfrm>
            <a:off x="4750905" y="6289627"/>
            <a:ext cx="7763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GWNEUD DEWISIADAU GWYBODUS</a:t>
            </a:r>
          </a:p>
        </p:txBody>
      </p:sp>
    </p:spTree>
    <p:extLst>
      <p:ext uri="{BB962C8B-B14F-4D97-AF65-F5344CB8AC3E}">
        <p14:creationId xmlns:p14="http://schemas.microsoft.com/office/powerpoint/2010/main" val="4026047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A8E640-FCB8-5649-BF57-E9C75BAFB91B}"/>
              </a:ext>
            </a:extLst>
          </p:cNvPr>
          <p:cNvSpPr txBox="1"/>
          <p:nvPr userDrawn="1"/>
        </p:nvSpPr>
        <p:spPr>
          <a:xfrm>
            <a:off x="1095932" y="471931"/>
            <a:ext cx="804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HANES CREDYD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830EFC-EAE3-694D-A868-56F70FF16CD5}"/>
              </a:ext>
            </a:extLst>
          </p:cNvPr>
          <p:cNvCxnSpPr>
            <a:cxnSpLocks/>
          </p:cNvCxnSpPr>
          <p:nvPr userDrawn="1"/>
        </p:nvCxnSpPr>
        <p:spPr>
          <a:xfrm>
            <a:off x="1190259" y="893840"/>
            <a:ext cx="2391141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1FA6386-BC45-2C44-BF46-9B3CDE86B090}"/>
              </a:ext>
            </a:extLst>
          </p:cNvPr>
          <p:cNvSpPr/>
          <p:nvPr userDrawn="1"/>
        </p:nvSpPr>
        <p:spPr>
          <a:xfrm>
            <a:off x="512852" y="1171580"/>
            <a:ext cx="512263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helpu’r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banc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penderfyniadau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edrych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hanes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– faint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rydych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gorffennol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sut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rydych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reoli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ffurf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rhywbeth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adroddiad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manylion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pob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cynnyrch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rydych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rydych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p’un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fethwyd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unrhyw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ddyddiadau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 faint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gennych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weddill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).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gofyn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caniatâd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weld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adroddiad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asiantaeth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gwirio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endParaRPr lang="en-GB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83B9F-38E9-5049-9327-9228D1F4C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852" y="401284"/>
            <a:ext cx="602958" cy="6029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D87D747-CF68-D54C-A2DF-9EDF3713961D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925A05-A835-F14E-8D25-B0F02004626A}"/>
              </a:ext>
            </a:extLst>
          </p:cNvPr>
          <p:cNvSpPr/>
          <p:nvPr userDrawn="1"/>
        </p:nvSpPr>
        <p:spPr>
          <a:xfrm>
            <a:off x="5960166" y="1171580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asiantaeth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gwirio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casglu’r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holl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wybodaeth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amdanoch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adroddiad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adroddiad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pan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defnyddio’r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wybodaeth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hon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benderfynu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chi ac,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felly,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hanes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bwysig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iawn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sicrhau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cyfraddau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gorau’n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cynnig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chi.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Dyma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rai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ffyrdd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allweddol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siŵr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hanes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bositif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Cadwch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at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amserlenni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b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</a:b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fethwyd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ymddangos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adroddiad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allent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achosi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fenthyciwr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brydlon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D1AF52-1B03-0E44-8EC0-EE7AB191BEF5}"/>
              </a:ext>
            </a:extLst>
          </p:cNvPr>
          <p:cNvSpPr txBox="1"/>
          <p:nvPr userDrawn="1"/>
        </p:nvSpPr>
        <p:spPr>
          <a:xfrm>
            <a:off x="4750905" y="6289627"/>
            <a:ext cx="7763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GWNEUD DEWISIADAU GWYBODUS</a:t>
            </a:r>
          </a:p>
        </p:txBody>
      </p:sp>
    </p:spTree>
    <p:extLst>
      <p:ext uri="{BB962C8B-B14F-4D97-AF65-F5344CB8AC3E}">
        <p14:creationId xmlns:p14="http://schemas.microsoft.com/office/powerpoint/2010/main" val="1688046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87D747-CF68-D54C-A2DF-9EDF3713961D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047E14-57AB-A44C-95F2-945CD0780A3C}"/>
              </a:ext>
            </a:extLst>
          </p:cNvPr>
          <p:cNvSpPr/>
          <p:nvPr userDrawn="1"/>
        </p:nvSpPr>
        <p:spPr>
          <a:xfrm>
            <a:off x="486045" y="672488"/>
            <a:ext cx="560995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Peidiwch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gormod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geisiadau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ogystal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chofnodi’ch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gorffennol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phresennol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hanes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cofnodi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ceisiadau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gweld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gormod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geisiadau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feddwl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gormod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gysylltiedig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Datblygwch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hanes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swnio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braidd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rhyfedd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!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Dychmygwch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fanc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delio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chwsmer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gofyn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fenthyca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eithaf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edrych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hanes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gweld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wag – does dim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Ni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sut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unigolyn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rheoli’r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seilio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arno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13AA60-286E-134B-A8BE-15503EFCD34A}"/>
              </a:ext>
            </a:extLst>
          </p:cNvPr>
          <p:cNvSpPr/>
          <p:nvPr userDrawn="1"/>
        </p:nvSpPr>
        <p:spPr>
          <a:xfrm>
            <a:off x="6367972" y="599268"/>
            <a:ext cx="52352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datblygu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hanes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fwriadol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cynhyrchion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cardiau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man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siŵr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had-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brydlon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log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ogystal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ag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adolygu’ch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hanes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benthycwyr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seilio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penderfyniadau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“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fforddiadwyedd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”.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edrych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incwm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faint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fenthyca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sail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gennych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hanes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da,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fforddio’r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ad-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cymaint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ag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oeddech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FDFA3C-3100-2F40-A8EE-619AAAA6EDB1}"/>
              </a:ext>
            </a:extLst>
          </p:cNvPr>
          <p:cNvSpPr txBox="1"/>
          <p:nvPr userDrawn="1"/>
        </p:nvSpPr>
        <p:spPr>
          <a:xfrm>
            <a:off x="4750905" y="6289627"/>
            <a:ext cx="7763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GWNEUD DEWISIADAU GWYBODUS</a:t>
            </a:r>
          </a:p>
        </p:txBody>
      </p:sp>
    </p:spTree>
    <p:extLst>
      <p:ext uri="{BB962C8B-B14F-4D97-AF65-F5344CB8AC3E}">
        <p14:creationId xmlns:p14="http://schemas.microsoft.com/office/powerpoint/2010/main" val="2212788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4B8905-2D87-474F-97F1-05E257F31125}"/>
              </a:ext>
            </a:extLst>
          </p:cNvPr>
          <p:cNvSpPr/>
          <p:nvPr userDrawn="1"/>
        </p:nvSpPr>
        <p:spPr>
          <a:xfrm>
            <a:off x="0" y="0"/>
            <a:ext cx="12192000" cy="6211614"/>
          </a:xfrm>
          <a:prstGeom prst="rect">
            <a:avLst/>
          </a:prstGeom>
          <a:solidFill>
            <a:srgbClr val="EDD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87D747-CF68-D54C-A2DF-9EDF3713961D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12DC77-46C0-4A49-9634-8212C34C9304}"/>
              </a:ext>
            </a:extLst>
          </p:cNvPr>
          <p:cNvSpPr/>
          <p:nvPr userDrawn="1"/>
        </p:nvSpPr>
        <p:spPr>
          <a:xfrm>
            <a:off x="387627" y="517393"/>
            <a:ext cx="5174973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4B287E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Diffiniadau</a:t>
            </a:r>
            <a:endParaRPr lang="en-GB" sz="2400" dirty="0">
              <a:solidFill>
                <a:srgbClr val="4B287E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GB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Hanes </a:t>
            </a:r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–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Cofnod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fenthyciadau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rydych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wedi’u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cael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neu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daliadau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cerdyn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wnaed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neu a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fethwyd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Mae’r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wybodaeth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hon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cael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storio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gan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asiantaethau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gwirio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rhoi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manylion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hanes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sefydliadau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ariannol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pan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fyddwch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cael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benthyciadau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ychwanegol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b="0" i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Asiantaeth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gwirio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–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Asiantaeth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dal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gwybodaeth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am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oedolion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gan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gynnwys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cofnodion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cyhoeddus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(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e.e.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cofnodion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gofrestr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etholiadol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) a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gwybodaeth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am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hanes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 Fe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allai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roi’r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wybodaeth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hon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fenthycwyr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pan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fyddwch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gwneud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cais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am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gredyd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a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defnyddio’r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wybodaeth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benderfynu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p’un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ai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cynnig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chi ai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peidio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71DB1F-5E52-EA4A-AD1E-C7B10352DAEE}"/>
              </a:ext>
            </a:extLst>
          </p:cNvPr>
          <p:cNvSpPr/>
          <p:nvPr userDrawn="1"/>
        </p:nvSpPr>
        <p:spPr>
          <a:xfrm>
            <a:off x="5794512" y="485121"/>
            <a:ext cx="60926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Adroddiad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–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Adroddiad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manwl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hanes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unigolyn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drefniadau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presennol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hanes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gyfeiriad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manylion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unrhyw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un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mae’n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gysylltiedig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ag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ef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ariannol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 Pan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fyddwch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gwneud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cais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am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gredyd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broses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fel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arfer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golygu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rhoi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caniatâd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darparwr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(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e.e.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banciau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darparwyr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cerdyn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cwmnïau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ffôn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symudol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)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wirio’ch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adroddiad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b="0" i="0" dirty="0">
              <a:solidFill>
                <a:srgbClr val="002F3B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Sgôr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–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benthycwyr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defnyddio’ch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hanes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gyfrifo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sgôr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adlewyrchu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faint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risg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gysylltiedig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â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benthyca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chi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tebygolrwydd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byddwch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talu’r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ôl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pob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benthyciwr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sgorio’n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wahanol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ac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ddirgel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felly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os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yw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un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benthyciwr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wedi’ch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gwrthod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nid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yw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hynny’n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golygu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reidrwydd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eraill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gwrthod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hefyd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ôl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cael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gwrthod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mae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wastad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bwysig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gwirio’ch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adroddiad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am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unrhyw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gamgymeriadau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gwneud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cais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am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gredyd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eto</a:t>
            </a:r>
            <a:r>
              <a:rPr lang="en-GB" b="0" i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DFB544-FB16-604F-8023-C5263E2FB1E9}"/>
              </a:ext>
            </a:extLst>
          </p:cNvPr>
          <p:cNvSpPr txBox="1"/>
          <p:nvPr userDrawn="1"/>
        </p:nvSpPr>
        <p:spPr>
          <a:xfrm>
            <a:off x="4750905" y="6289627"/>
            <a:ext cx="7763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GWNEUD DEWISIADAU GWYBODUS</a:t>
            </a:r>
          </a:p>
        </p:txBody>
      </p:sp>
    </p:spTree>
    <p:extLst>
      <p:ext uri="{BB962C8B-B14F-4D97-AF65-F5344CB8AC3E}">
        <p14:creationId xmlns:p14="http://schemas.microsoft.com/office/powerpoint/2010/main" val="634198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715C36-AA84-3C4F-B51B-339C86FF49AC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2276A-026F-2B47-BCD8-FA52D9E5F3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3952" y="176282"/>
            <a:ext cx="8373718" cy="5726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BE4AEF-ED14-164C-ACBC-4A280E1853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7686" y="955690"/>
            <a:ext cx="1382643" cy="13826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415B7E-33E3-5C48-A3A7-D92A103F1E5E}"/>
              </a:ext>
            </a:extLst>
          </p:cNvPr>
          <p:cNvSpPr txBox="1"/>
          <p:nvPr userDrawn="1"/>
        </p:nvSpPr>
        <p:spPr>
          <a:xfrm>
            <a:off x="3060146" y="1414381"/>
            <a:ext cx="460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E4F9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CWESTIYNAU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6BFCE3-66EE-7743-A599-03DEAE80C2B5}"/>
              </a:ext>
            </a:extLst>
          </p:cNvPr>
          <p:cNvCxnSpPr>
            <a:cxnSpLocks/>
          </p:cNvCxnSpPr>
          <p:nvPr userDrawn="1"/>
        </p:nvCxnSpPr>
        <p:spPr>
          <a:xfrm>
            <a:off x="3154472" y="1927941"/>
            <a:ext cx="2321989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A8C1FA1-FF15-B746-A2BA-85211053F79F}"/>
              </a:ext>
            </a:extLst>
          </p:cNvPr>
          <p:cNvSpPr/>
          <p:nvPr userDrawn="1"/>
        </p:nvSpPr>
        <p:spPr>
          <a:xfrm>
            <a:off x="2830884" y="225157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1. Pa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benderfyniadau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rhaid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sefydliadau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gwneud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gwsmer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pPr marL="0" indent="0">
              <a:buNone/>
            </a:pPr>
            <a:endParaRPr lang="en-GB" sz="1800" b="1" kern="1200" dirty="0">
              <a:solidFill>
                <a:srgbClr val="AE4F98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2. Pa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bethau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benthycwyr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defnyddio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i’w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helpu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wneud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penderfyniadau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pPr marL="0" indent="0">
              <a:buNone/>
            </a:pPr>
            <a:endParaRPr lang="en-GB" sz="1800" b="1" kern="1200" dirty="0">
              <a:solidFill>
                <a:srgbClr val="AE4F98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3.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Enwch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ddwy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ffordd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o’ch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helpu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ddatblygu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hanes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positif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DAC42B-A2CC-2344-BBFB-97C3B4525A89}"/>
              </a:ext>
            </a:extLst>
          </p:cNvPr>
          <p:cNvSpPr txBox="1"/>
          <p:nvPr userDrawn="1"/>
        </p:nvSpPr>
        <p:spPr>
          <a:xfrm>
            <a:off x="4750905" y="6289627"/>
            <a:ext cx="7763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GWNEUD DEWISIADAU GWYBODUS</a:t>
            </a:r>
          </a:p>
        </p:txBody>
      </p:sp>
    </p:spTree>
    <p:extLst>
      <p:ext uri="{BB962C8B-B14F-4D97-AF65-F5344CB8AC3E}">
        <p14:creationId xmlns:p14="http://schemas.microsoft.com/office/powerpoint/2010/main" val="4139313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253B2-4574-7746-8155-B43E07F5259E}"/>
              </a:ext>
            </a:extLst>
          </p:cNvPr>
          <p:cNvSpPr txBox="1"/>
          <p:nvPr userDrawn="1"/>
        </p:nvSpPr>
        <p:spPr>
          <a:xfrm>
            <a:off x="462453" y="409243"/>
            <a:ext cx="912880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AE4F98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A7545-F5C7-EF4F-BDF4-7F87A6F51527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CF9A89-3179-EC45-AD8E-65F6F9E26AEE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D2E1905-8690-DD43-BB86-ECB5E95C314F}"/>
              </a:ext>
            </a:extLst>
          </p:cNvPr>
          <p:cNvSpPr/>
          <p:nvPr userDrawn="1"/>
        </p:nvSpPr>
        <p:spPr>
          <a:xfrm>
            <a:off x="1828800" y="1241582"/>
            <a:ext cx="8478077" cy="4622505"/>
          </a:xfrm>
          <a:prstGeom prst="roundRect">
            <a:avLst>
              <a:gd name="adj" fmla="val 10534"/>
            </a:avLst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874102-49E7-0A4B-95BB-13868F2D64DE}"/>
              </a:ext>
            </a:extLst>
          </p:cNvPr>
          <p:cNvSpPr/>
          <p:nvPr userDrawn="1"/>
        </p:nvSpPr>
        <p:spPr>
          <a:xfrm>
            <a:off x="2800397" y="1571193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 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5D2406-C33A-B74C-9EA6-AE4857A8CB60}"/>
              </a:ext>
            </a:extLst>
          </p:cNvPr>
          <p:cNvSpPr/>
          <p:nvPr userDrawn="1"/>
        </p:nvSpPr>
        <p:spPr>
          <a:xfrm>
            <a:off x="2181579" y="2267079"/>
            <a:ext cx="77774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gwarantu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neu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heb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gwarantu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warantu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gofyn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rywbeth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gwarant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sicrwydd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benthyciwr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ofn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allwch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ôl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cartref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arfer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allai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warantwr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hefyd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Gwarantwr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unigolyn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cytuno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gyfrifol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allwch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wneud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daliadau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fyddwch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gall y banc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ôl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trwy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werthu’r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warant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neu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ofyn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gwarantwr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b="1" kern="1200" dirty="0">
              <a:solidFill>
                <a:schemeClr val="bg1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heb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warantu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cynnwys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gwarant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tueddu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uwch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oherwydd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benthyciwr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cymryd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risg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b="1" kern="1200" dirty="0">
              <a:solidFill>
                <a:schemeClr val="bg1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384D2B-B70E-4E44-906B-7CD05625449E}"/>
              </a:ext>
            </a:extLst>
          </p:cNvPr>
          <p:cNvCxnSpPr>
            <a:cxnSpLocks/>
          </p:cNvCxnSpPr>
          <p:nvPr userDrawn="1"/>
        </p:nvCxnSpPr>
        <p:spPr>
          <a:xfrm>
            <a:off x="2282687" y="2189532"/>
            <a:ext cx="3813313" cy="0"/>
          </a:xfrm>
          <a:prstGeom prst="line">
            <a:avLst/>
          </a:prstGeom>
          <a:ln>
            <a:solidFill>
              <a:srgbClr val="AE4F9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6ACDD2B-0786-BF4E-82A2-7626D5828A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6888" y="1457839"/>
            <a:ext cx="642510" cy="64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27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A7545-F5C7-EF4F-BDF4-7F87A6F51527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3210D4-FF19-3C41-BB8D-BC98C6DA82D8}"/>
              </a:ext>
            </a:extLst>
          </p:cNvPr>
          <p:cNvSpPr/>
          <p:nvPr userDrawn="1"/>
        </p:nvSpPr>
        <p:spPr>
          <a:xfrm>
            <a:off x="367748" y="302999"/>
            <a:ext cx="17791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wahanol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fathau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fenthyca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Dyma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rai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prif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rai: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C1B9E2-7EDB-9945-A91C-C78F1E0A08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77745" y="218661"/>
            <a:ext cx="7290395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55AA5B-A4B9-274B-93DC-0425A8E7143E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</p:spTree>
    <p:extLst>
      <p:ext uri="{BB962C8B-B14F-4D97-AF65-F5344CB8AC3E}">
        <p14:creationId xmlns:p14="http://schemas.microsoft.com/office/powerpoint/2010/main" val="2646973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253B2-4574-7746-8155-B43E07F5259E}"/>
              </a:ext>
            </a:extLst>
          </p:cNvPr>
          <p:cNvSpPr txBox="1"/>
          <p:nvPr userDrawn="1"/>
        </p:nvSpPr>
        <p:spPr>
          <a:xfrm>
            <a:off x="462454" y="409243"/>
            <a:ext cx="70614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AE4F98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A DYLED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A7545-F5C7-EF4F-BDF4-7F87A6F51527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CF9A89-3179-EC45-AD8E-65F6F9E26AEE}"/>
              </a:ext>
            </a:extLst>
          </p:cNvPr>
          <p:cNvSpPr txBox="1"/>
          <p:nvPr userDrawn="1"/>
        </p:nvSpPr>
        <p:spPr>
          <a:xfrm>
            <a:off x="7205870" y="6289627"/>
            <a:ext cx="5308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A DYLED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FA6386-BC45-2C44-BF46-9B3CDE86B090}"/>
              </a:ext>
            </a:extLst>
          </p:cNvPr>
          <p:cNvSpPr/>
          <p:nvPr userDrawn="1"/>
        </p:nvSpPr>
        <p:spPr>
          <a:xfrm>
            <a:off x="462454" y="1166842"/>
            <a:ext cx="112670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derbyn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rywun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arall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gyda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chytundeb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ôl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ddiweddarach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Fe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allech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anffurfiol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ffrindiau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theulu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neu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drefnu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ffurfiol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gyda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chytundeb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ysgrifenedig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fanc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neu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gymdeithas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adeiladu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hychwanegu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at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ôl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cychwynnol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fenthycwyd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fywyd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modern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erbyn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;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amhosibl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hosgoi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ffurf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neu’i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gilydd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chi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18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leiaf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fanciau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llawer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wahanol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fathau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ddewis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ohonynt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er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enghraifft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•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Trefnu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gorddrafft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banc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helpu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gyllidebu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bob mis.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•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hurbwrcasu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car.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• Cael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personol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untro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•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myfyriwr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helpu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taith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addysg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•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Trefnu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morgais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eiddo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•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cerdyn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wrth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siopa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ar-lein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wybod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llawer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gwahanol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fathau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ddiweddarach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bennod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9469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A7545-F5C7-EF4F-BDF4-7F87A6F51527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DD1981-B615-1543-A21D-71F62285D9FA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4C744E-7129-E646-90C1-9DE64986BB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8986"/>
          <a:stretch/>
        </p:blipFill>
        <p:spPr>
          <a:xfrm>
            <a:off x="2149145" y="874850"/>
            <a:ext cx="7929301" cy="48562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A2AA5F-8D14-F545-8E1B-6E9AC49D3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92000"/>
          <a:stretch/>
        </p:blipFill>
        <p:spPr>
          <a:xfrm>
            <a:off x="2159084" y="387968"/>
            <a:ext cx="7922181" cy="49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8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A7545-F5C7-EF4F-BDF4-7F87A6F51527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5AC597-9919-1148-A76B-B8249181A527}"/>
              </a:ext>
            </a:extLst>
          </p:cNvPr>
          <p:cNvSpPr/>
          <p:nvPr userDrawn="1"/>
        </p:nvSpPr>
        <p:spPr>
          <a:xfrm>
            <a:off x="441765" y="4241420"/>
            <a:ext cx="113504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cost </a:t>
            </a:r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uchel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 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cynnwys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siopa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catalog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benthycwyr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stepen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drws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siopau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rhentu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gwystlwyr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chwmnïau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diwrnod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cyflog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cyfraddau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tueddu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uchel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felly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benthyca’n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ddrud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dulliau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bobl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hanes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golygu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ydynt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benthyca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gyfraddau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cystadleuol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Cofiwch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po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uchaf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APR, 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drutaf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fenthyca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 pho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hiraf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benthyca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APR, 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mwyaf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gostio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820672-8AAF-A546-A343-4D07D3C75573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BD8BB4-5B24-E64A-954C-9C2256B96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2000"/>
          <a:stretch/>
        </p:blipFill>
        <p:spPr>
          <a:xfrm>
            <a:off x="2159084" y="387968"/>
            <a:ext cx="7922181" cy="496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626E62-1C8F-8B43-9581-723823198D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0725"/>
          <a:stretch/>
        </p:blipFill>
        <p:spPr>
          <a:xfrm>
            <a:off x="2159084" y="884788"/>
            <a:ext cx="7915850" cy="312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08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A8E640-FCB8-5649-BF57-E9C75BAFB91B}"/>
              </a:ext>
            </a:extLst>
          </p:cNvPr>
          <p:cNvSpPr txBox="1"/>
          <p:nvPr userDrawn="1"/>
        </p:nvSpPr>
        <p:spPr>
          <a:xfrm>
            <a:off x="1095932" y="471931"/>
            <a:ext cx="804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UNDEBAU CREDYD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830EFC-EAE3-694D-A868-56F70FF16CD5}"/>
              </a:ext>
            </a:extLst>
          </p:cNvPr>
          <p:cNvCxnSpPr>
            <a:cxnSpLocks/>
          </p:cNvCxnSpPr>
          <p:nvPr userDrawn="1"/>
        </p:nvCxnSpPr>
        <p:spPr>
          <a:xfrm>
            <a:off x="1190259" y="893840"/>
            <a:ext cx="2725758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FF83B9F-38E9-5049-9327-9228D1F4C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852" y="401284"/>
            <a:ext cx="602958" cy="6029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D87D747-CF68-D54C-A2DF-9EDF3713961D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21DA63-E542-5841-983F-21A987DF5067}"/>
              </a:ext>
            </a:extLst>
          </p:cNvPr>
          <p:cNvSpPr/>
          <p:nvPr userDrawn="1"/>
        </p:nvSpPr>
        <p:spPr>
          <a:xfrm>
            <a:off x="512852" y="1162105"/>
            <a:ext cx="523671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Cwmnïau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cydweithredol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undebau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haelodau’n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berchen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arnynt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rheoli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dewis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arall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lleol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banciau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chymdeithasau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adeiladu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rhedeg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aelodau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cymuned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leol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aelodau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gwasanaethau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helpu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penderfyniadau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sut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undeb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reoli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undebau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hen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Nghymru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Dechreuodd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cyntaf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1980.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elw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cynhyrchion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tebyg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fanciau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gymdeithasau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adeiladu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enghraifft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personol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chyfrifon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cynilo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EF808C-8E71-264C-B279-3EAA04B47C78}"/>
              </a:ext>
            </a:extLst>
          </p:cNvPr>
          <p:cNvSpPr/>
          <p:nvPr userDrawn="1"/>
        </p:nvSpPr>
        <p:spPr>
          <a:xfrm>
            <a:off x="6095999" y="1162105"/>
            <a:ext cx="581830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ganddynt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gyfrifoldeb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gefnogi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cymuned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leol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ceisio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sicrhau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costau’n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cadw’n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isel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cyfraddau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benthyca’n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is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darparwyr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eraill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caniatáu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cyfraddau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gynilion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banciau’r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stryd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cynhyrchion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cymorth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cymuned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gynnig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dewis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arall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diwrnod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stepen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drws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Lloegr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cyfartalog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undeb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(2019)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Nghymru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£1,500,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gymharu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£2,100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Lloegr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https://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creditunionsofwales.co.uk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/cy/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undebau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Nghymru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A1FC45-779D-EC47-A23C-8B9324B81B7A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</p:spTree>
    <p:extLst>
      <p:ext uri="{BB962C8B-B14F-4D97-AF65-F5344CB8AC3E}">
        <p14:creationId xmlns:p14="http://schemas.microsoft.com/office/powerpoint/2010/main" val="618952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FB5611-ABF4-274C-A706-56C77F24B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758" r="18907"/>
          <a:stretch/>
        </p:blipFill>
        <p:spPr>
          <a:xfrm>
            <a:off x="0" y="0"/>
            <a:ext cx="6927575" cy="621161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9439EF-8CF9-5F41-B170-C35CBEA12F71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F4B940-924A-0A4E-B774-059D52F48C35}"/>
              </a:ext>
            </a:extLst>
          </p:cNvPr>
          <p:cNvSpPr/>
          <p:nvPr userDrawn="1"/>
        </p:nvSpPr>
        <p:spPr>
          <a:xfrm>
            <a:off x="5444208" y="0"/>
            <a:ext cx="6747792" cy="6219825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63CFA-9E7B-4E45-A407-73BA8220BAF8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</p:spTree>
    <p:extLst>
      <p:ext uri="{BB962C8B-B14F-4D97-AF65-F5344CB8AC3E}">
        <p14:creationId xmlns:p14="http://schemas.microsoft.com/office/powerpoint/2010/main" val="28147198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715C36-AA84-3C4F-B51B-339C86FF49AC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2276A-026F-2B47-BCD8-FA52D9E5F3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3952" y="186220"/>
            <a:ext cx="8373718" cy="5726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BE4AEF-ED14-164C-ACBC-4A280E1853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7686" y="955690"/>
            <a:ext cx="1382643" cy="13826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415B7E-33E3-5C48-A3A7-D92A103F1E5E}"/>
              </a:ext>
            </a:extLst>
          </p:cNvPr>
          <p:cNvSpPr txBox="1"/>
          <p:nvPr userDrawn="1"/>
        </p:nvSpPr>
        <p:spPr>
          <a:xfrm>
            <a:off x="3080024" y="1255357"/>
            <a:ext cx="460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E4F9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CWESTIYNAU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6BFCE3-66EE-7743-A599-03DEAE80C2B5}"/>
              </a:ext>
            </a:extLst>
          </p:cNvPr>
          <p:cNvCxnSpPr>
            <a:cxnSpLocks/>
          </p:cNvCxnSpPr>
          <p:nvPr userDrawn="1"/>
        </p:nvCxnSpPr>
        <p:spPr>
          <a:xfrm>
            <a:off x="3174350" y="1768917"/>
            <a:ext cx="2331928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A8C1FA1-FF15-B746-A2BA-85211053F79F}"/>
              </a:ext>
            </a:extLst>
          </p:cNvPr>
          <p:cNvSpPr/>
          <p:nvPr userDrawn="1"/>
        </p:nvSpPr>
        <p:spPr>
          <a:xfrm>
            <a:off x="2962689" y="1868378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1. Beth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gwahaniaeth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rhwng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cerdyn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 </a:t>
            </a: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cherdyn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siop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pPr marL="0" indent="0">
              <a:buNone/>
            </a:pPr>
            <a:endParaRPr lang="en-GB" sz="1800" b="1" kern="1200" dirty="0">
              <a:solidFill>
                <a:srgbClr val="AE4F98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2. Pam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pobl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weithiau’n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troi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at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ddarparwyr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gwahanol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pPr marL="0" indent="0">
              <a:buNone/>
            </a:pPr>
            <a:endParaRPr lang="en-GB" sz="1800" b="1" kern="1200" dirty="0">
              <a:solidFill>
                <a:srgbClr val="AE4F98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3.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Esboniwch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gwahaniaeth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rhwng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gorddrafft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drefnu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gorddrafft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heb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drefnu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pPr marL="0" indent="0">
              <a:buNone/>
            </a:pPr>
            <a:endParaRPr lang="en-GB" sz="1800" b="1" kern="1200" dirty="0">
              <a:solidFill>
                <a:srgbClr val="AE4F98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4. Sut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defnyddio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undeb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wahanol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ddefnyddio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banc?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088043-3561-B64D-8237-243D84A17019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</p:spTree>
    <p:extLst>
      <p:ext uri="{BB962C8B-B14F-4D97-AF65-F5344CB8AC3E}">
        <p14:creationId xmlns:p14="http://schemas.microsoft.com/office/powerpoint/2010/main" val="3302013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A8E640-FCB8-5649-BF57-E9C75BAFB91B}"/>
              </a:ext>
            </a:extLst>
          </p:cNvPr>
          <p:cNvSpPr txBox="1"/>
          <p:nvPr userDrawn="1"/>
        </p:nvSpPr>
        <p:spPr>
          <a:xfrm>
            <a:off x="1095932" y="471931"/>
            <a:ext cx="804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BENTHYCIADAU PERSONOL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830EFC-EAE3-694D-A868-56F70FF16CD5}"/>
              </a:ext>
            </a:extLst>
          </p:cNvPr>
          <p:cNvCxnSpPr>
            <a:cxnSpLocks/>
          </p:cNvCxnSpPr>
          <p:nvPr userDrawn="1"/>
        </p:nvCxnSpPr>
        <p:spPr>
          <a:xfrm>
            <a:off x="1190259" y="893840"/>
            <a:ext cx="4087419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FF83B9F-38E9-5049-9327-9228D1F4C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852" y="401284"/>
            <a:ext cx="602958" cy="6029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D87D747-CF68-D54C-A2DF-9EDF3713961D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EF808C-8E71-264C-B279-3EAA04B47C78}"/>
              </a:ext>
            </a:extLst>
          </p:cNvPr>
          <p:cNvSpPr/>
          <p:nvPr userDrawn="1"/>
        </p:nvSpPr>
        <p:spPr>
          <a:xfrm>
            <a:off x="6095999" y="1162105"/>
            <a:ext cx="58183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“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gynrychioliadol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”,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cofiwch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dyma’r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gwirionedd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oherwydd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seilio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amgylchiadau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lunio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cytundeb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amserlen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ad-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dangos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holl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ad-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gyfnod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fisol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gallant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amrywio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Telerau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Amodau’r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Pan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fodlon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cytundeb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gofynnir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lofnodi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contract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drosglwyddo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F1063-7FE7-EC48-84A3-1FA58E291D26}"/>
              </a:ext>
            </a:extLst>
          </p:cNvPr>
          <p:cNvSpPr/>
          <p:nvPr userDrawn="1"/>
        </p:nvSpPr>
        <p:spPr>
          <a:xfrm>
            <a:off x="512852" y="1167012"/>
            <a:ext cx="53467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personol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cytundeb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rhwng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unigolyn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sawl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cyflenwi’r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).</a:t>
            </a: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personol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rhoi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gyfnod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rhwng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1 a 10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mlynedd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gwarantu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darllenwch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adran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‘A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wyddoch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chi’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flaenorol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gwahaniaeth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rhwng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warantu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warantu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cais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fenthyciad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personol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fanc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cymdeithas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adeiladu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undeb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gwmni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hysbysebu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APR “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nodweddiadol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” neu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67632D-982C-574F-A031-E7DA74010BB6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</p:spTree>
    <p:extLst>
      <p:ext uri="{BB962C8B-B14F-4D97-AF65-F5344CB8AC3E}">
        <p14:creationId xmlns:p14="http://schemas.microsoft.com/office/powerpoint/2010/main" val="31883757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87D747-CF68-D54C-A2DF-9EDF3713961D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19B063-C6D1-CE4A-9B5C-C667F1BD2164}"/>
              </a:ext>
            </a:extLst>
          </p:cNvPr>
          <p:cNvSpPr/>
          <p:nvPr userDrawn="1"/>
        </p:nvSpPr>
        <p:spPr>
          <a:xfrm>
            <a:off x="453887" y="511415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phob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rhandaliad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ad-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penodol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cynnwys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rhywfaint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prifswm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gwreiddiol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rhywfaint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parhau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fenthycwyd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had-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weddill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balans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gynnar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tâl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ad-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(ERC)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weithiau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cyfanswm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cyfnod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cytunwyd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arno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oherwydd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arall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ad-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b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</a:b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gorffen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cytundeb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gynnar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E1CFCD3-09CC-6540-B873-A6E6F73E5437}"/>
              </a:ext>
            </a:extLst>
          </p:cNvPr>
          <p:cNvSpPr/>
          <p:nvPr userDrawn="1"/>
        </p:nvSpPr>
        <p:spPr>
          <a:xfrm>
            <a:off x="6838123" y="363796"/>
            <a:ext cx="4899990" cy="5509710"/>
          </a:xfrm>
          <a:prstGeom prst="roundRect">
            <a:avLst>
              <a:gd name="adj" fmla="val 10534"/>
            </a:avLst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A54C1E-9F4C-5C4F-850D-FCDB4FB5D768}"/>
              </a:ext>
            </a:extLst>
          </p:cNvPr>
          <p:cNvSpPr/>
          <p:nvPr userDrawn="1"/>
        </p:nvSpPr>
        <p:spPr>
          <a:xfrm>
            <a:off x="7809719" y="693407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B3F643-0E10-214F-9CB0-38ED7A0B24D2}"/>
              </a:ext>
            </a:extLst>
          </p:cNvPr>
          <p:cNvSpPr/>
          <p:nvPr userDrawn="1"/>
        </p:nvSpPr>
        <p:spPr>
          <a:xfrm>
            <a:off x="7190902" y="1389293"/>
            <a:ext cx="41628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Telerau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Amodau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(T&amp;Cs)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galw’n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“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brint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mân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” a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dyma’r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set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reolau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gysylltiedig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â’ch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ddarllen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rhain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ofalus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wneud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siŵr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roeddech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ddisgwyl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Wrth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lofnodi’r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contract,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rydych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hefyd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cytuno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T&amp;Cs – er bod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cyfnod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“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callio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” 14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diwrnod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iddynt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ddod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gyfreithiol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gyfrwymol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5672DB-876E-F84A-882F-EEB7DCED07E1}"/>
              </a:ext>
            </a:extLst>
          </p:cNvPr>
          <p:cNvCxnSpPr>
            <a:cxnSpLocks/>
          </p:cNvCxnSpPr>
          <p:nvPr userDrawn="1"/>
        </p:nvCxnSpPr>
        <p:spPr>
          <a:xfrm>
            <a:off x="7292009" y="1311746"/>
            <a:ext cx="3829878" cy="0"/>
          </a:xfrm>
          <a:prstGeom prst="line">
            <a:avLst/>
          </a:prstGeom>
          <a:ln>
            <a:solidFill>
              <a:srgbClr val="AE4F9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AB5B665-BAC7-A449-9243-96A7140DF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6210" y="580053"/>
            <a:ext cx="642510" cy="6425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C7EA674-E3D7-3E43-90B3-32217817A310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</p:spTree>
    <p:extLst>
      <p:ext uri="{BB962C8B-B14F-4D97-AF65-F5344CB8AC3E}">
        <p14:creationId xmlns:p14="http://schemas.microsoft.com/office/powerpoint/2010/main" val="609065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F4B940-924A-0A4E-B774-059D52F48C35}"/>
              </a:ext>
            </a:extLst>
          </p:cNvPr>
          <p:cNvSpPr/>
          <p:nvPr userDrawn="1"/>
        </p:nvSpPr>
        <p:spPr>
          <a:xfrm>
            <a:off x="0" y="-8211"/>
            <a:ext cx="12192000" cy="6219825"/>
          </a:xfrm>
          <a:prstGeom prst="rect">
            <a:avLst/>
          </a:prstGeom>
          <a:solidFill>
            <a:srgbClr val="86D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39FF94-C9A1-3249-BF1C-CEB4EC15AC90}"/>
              </a:ext>
            </a:extLst>
          </p:cNvPr>
          <p:cNvSpPr txBox="1"/>
          <p:nvPr userDrawn="1"/>
        </p:nvSpPr>
        <p:spPr>
          <a:xfrm>
            <a:off x="1088163" y="452532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ASTUDIAETH ACHOS 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9E3E28-B067-7F48-B2EC-517DED744C10}"/>
              </a:ext>
            </a:extLst>
          </p:cNvPr>
          <p:cNvCxnSpPr>
            <a:cxnSpLocks/>
          </p:cNvCxnSpPr>
          <p:nvPr userDrawn="1"/>
        </p:nvCxnSpPr>
        <p:spPr>
          <a:xfrm>
            <a:off x="1182490" y="874652"/>
            <a:ext cx="3041640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EBC7174-756E-364B-ADAD-9560F72CCA70}"/>
              </a:ext>
            </a:extLst>
          </p:cNvPr>
          <p:cNvSpPr/>
          <p:nvPr userDrawn="1"/>
        </p:nvSpPr>
        <p:spPr>
          <a:xfrm>
            <a:off x="498456" y="1183310"/>
            <a:ext cx="11368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Nia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feiciwr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brwd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eisiau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prynu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beic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ran-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amser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sgôr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dangos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angen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ystyried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hopsiynau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ymchwilio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ar-lein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£1,000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edrych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addas,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angen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benderfynu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mor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hir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1. Pa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opsiwn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Nia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ddewis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 Pam?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Meddyliwch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chwestiwn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byddech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gofyn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Nia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3. Pa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opsiynau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eraill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Nia?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4.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Nia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 Pa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ffordd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arall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hi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brynu’r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beic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CB79A9-FD13-054E-86E5-126FD165E2D5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A3E2C-67CB-244C-813C-EE348AF74C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204" y="381884"/>
            <a:ext cx="602959" cy="6029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FF9FC2-D083-634C-8D28-D7C325FE6BE2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19C88B-BE29-5D49-86F8-0094D90F3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60780" y="2633870"/>
            <a:ext cx="6875298" cy="266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016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A8E640-FCB8-5649-BF57-E9C75BAFB91B}"/>
              </a:ext>
            </a:extLst>
          </p:cNvPr>
          <p:cNvSpPr txBox="1"/>
          <p:nvPr userDrawn="1"/>
        </p:nvSpPr>
        <p:spPr>
          <a:xfrm>
            <a:off x="1095932" y="471931"/>
            <a:ext cx="804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CARDIAU CREDYD 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830EFC-EAE3-694D-A868-56F70FF16CD5}"/>
              </a:ext>
            </a:extLst>
          </p:cNvPr>
          <p:cNvCxnSpPr>
            <a:cxnSpLocks/>
          </p:cNvCxnSpPr>
          <p:nvPr userDrawn="1"/>
        </p:nvCxnSpPr>
        <p:spPr>
          <a:xfrm>
            <a:off x="1190259" y="893840"/>
            <a:ext cx="2656184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FF83B9F-38E9-5049-9327-9228D1F4C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852" y="401284"/>
            <a:ext cx="602958" cy="6029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D87D747-CF68-D54C-A2DF-9EDF3713961D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4E3702-872B-B945-93AB-6FBE4462537E}"/>
              </a:ext>
            </a:extLst>
          </p:cNvPr>
          <p:cNvSpPr/>
          <p:nvPr userDrawn="1"/>
        </p:nvSpPr>
        <p:spPr>
          <a:xfrm>
            <a:off x="512852" y="1152151"/>
            <a:ext cx="111755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gair “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”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ychydig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ddryslyd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oherwydd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ystyr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;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“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”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wario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bynnag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nwyddau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wasanaethau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“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”,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hynny’n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benthyca’r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cardiau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fanciau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caniatáu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nwyddau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gwasanaethau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derfyn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penodol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Pan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rhywbeth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gyda’ch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darparwr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wario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darparwr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cadw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cofnod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bopeth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anfonir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datganiad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atoch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bob mis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dangos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faint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fenthyca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 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ad-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un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arnoch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Pan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datganiad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misol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ad-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balans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Ni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arnoch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achos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rhywfaint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falans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datganiad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cardiau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isafswm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bob mis.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tua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3%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balans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£5, pa un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bynnag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dewiswch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beidio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thalu’r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balans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arnoch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balans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weddill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ogystal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ag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arall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wario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ystod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mis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canlynol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292C49-064A-054E-8090-4C25C6696A60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</p:spTree>
    <p:extLst>
      <p:ext uri="{BB962C8B-B14F-4D97-AF65-F5344CB8AC3E}">
        <p14:creationId xmlns:p14="http://schemas.microsoft.com/office/powerpoint/2010/main" val="853113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87D747-CF68-D54C-A2DF-9EDF3713961D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FE71AF-5787-7D44-88AE-3065C720D97E}"/>
              </a:ext>
            </a:extLst>
          </p:cNvPr>
          <p:cNvSpPr/>
          <p:nvPr userDrawn="1"/>
        </p:nvSpPr>
        <p:spPr>
          <a:xfrm>
            <a:off x="5149195" y="360446"/>
            <a:ext cx="692280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modd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personol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darpar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gwsmeriaid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eisiau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gwaith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ymchwil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chymharu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bargen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APR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darparwr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cynnal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archwiliadau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ymchwilio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hanes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cymeradwyo’r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sgôr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gwella’ch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siawns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gyffredinol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golygu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cyfraddau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is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mynediad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fargeinion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 </a:t>
            </a:r>
          </a:p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darparwr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terfyn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ychydig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gannoedd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sawl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mil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bunnoedd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dibynnu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amgylchiadau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personol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wario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terfyn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hwnnw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bynnag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dymunwch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heb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geisio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caniatâd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pryniant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nag un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sgôr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ddigon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cryf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cwmnïau’n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cynnig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cyfraddau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isel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gwsmeriaid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ddenu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busnes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Fe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cyfnod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cyfyngedig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pan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0%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gynnwys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“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trosglwyddo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balans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” (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trosglwyddo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dyled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fenthyciad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arall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cyfnod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cyflwyniadol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gynyddu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lefel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nag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arfer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A66A2F8-6BCD-3249-A671-64E14A0CF327}"/>
              </a:ext>
            </a:extLst>
          </p:cNvPr>
          <p:cNvSpPr/>
          <p:nvPr userDrawn="1"/>
        </p:nvSpPr>
        <p:spPr>
          <a:xfrm>
            <a:off x="404607" y="238762"/>
            <a:ext cx="4502424" cy="5745138"/>
          </a:xfrm>
          <a:prstGeom prst="roundRect">
            <a:avLst>
              <a:gd name="adj" fmla="val 10534"/>
            </a:avLst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EF0C76-AD6C-5244-A8B3-46A9060B55BC}"/>
              </a:ext>
            </a:extLst>
          </p:cNvPr>
          <p:cNvSpPr/>
          <p:nvPr userDrawn="1"/>
        </p:nvSpPr>
        <p:spPr>
          <a:xfrm>
            <a:off x="1299590" y="462542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DCD37A-9C18-AB46-94A8-4B3C69BCE75B}"/>
              </a:ext>
            </a:extLst>
          </p:cNvPr>
          <p:cNvSpPr/>
          <p:nvPr userDrawn="1"/>
        </p:nvSpPr>
        <p:spPr>
          <a:xfrm>
            <a:off x="680773" y="1158428"/>
            <a:ext cx="403071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Petaech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chi’n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£3,000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cerdyn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21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gwneud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isafswm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daliadau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unig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bron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50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iddo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glirio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!</a:t>
            </a:r>
          </a:p>
          <a:p>
            <a:endParaRPr lang="en-GB" sz="1800" b="1" kern="1200" dirty="0">
              <a:solidFill>
                <a:schemeClr val="bg1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trosglwyddiadau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balans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caniatáu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chi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cerdyn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newydd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hen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gardiau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siop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codi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Efallai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cerdyn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newydd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cynnig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0% neu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is nag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ydych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thalu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felly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clirio’r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gyflymach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oherwydd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taliadau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wnewch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lleihau’r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hytrach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thalu’r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 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E4BCD8-0138-4C4F-82C8-75495502AB2E}"/>
              </a:ext>
            </a:extLst>
          </p:cNvPr>
          <p:cNvCxnSpPr>
            <a:cxnSpLocks/>
          </p:cNvCxnSpPr>
          <p:nvPr userDrawn="1"/>
        </p:nvCxnSpPr>
        <p:spPr>
          <a:xfrm>
            <a:off x="781880" y="1080881"/>
            <a:ext cx="3770243" cy="0"/>
          </a:xfrm>
          <a:prstGeom prst="line">
            <a:avLst/>
          </a:prstGeom>
          <a:ln>
            <a:solidFill>
              <a:srgbClr val="AE4F9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F3291CF-68B1-2B48-AF90-6213D5DE28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081" y="349188"/>
            <a:ext cx="642510" cy="64251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1F6AF77-689C-2F41-9059-D27F8DC290F2}"/>
              </a:ext>
            </a:extLst>
          </p:cNvPr>
          <p:cNvCxnSpPr/>
          <p:nvPr userDrawn="1"/>
        </p:nvCxnSpPr>
        <p:spPr>
          <a:xfrm>
            <a:off x="781880" y="2714211"/>
            <a:ext cx="3636579" cy="0"/>
          </a:xfrm>
          <a:prstGeom prst="line">
            <a:avLst/>
          </a:prstGeom>
          <a:ln>
            <a:solidFill>
              <a:srgbClr val="AE4F9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6A6DF17-7607-344C-A76F-351C89643327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</p:spTree>
    <p:extLst>
      <p:ext uri="{BB962C8B-B14F-4D97-AF65-F5344CB8AC3E}">
        <p14:creationId xmlns:p14="http://schemas.microsoft.com/office/powerpoint/2010/main" val="3620710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A7545-F5C7-EF4F-BDF4-7F87A6F51527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0CFF61D-42FF-4B41-B314-990234BCC9B9}"/>
              </a:ext>
            </a:extLst>
          </p:cNvPr>
          <p:cNvSpPr/>
          <p:nvPr userDrawn="1"/>
        </p:nvSpPr>
        <p:spPr>
          <a:xfrm>
            <a:off x="2524539" y="373735"/>
            <a:ext cx="7106479" cy="5509710"/>
          </a:xfrm>
          <a:prstGeom prst="roundRect">
            <a:avLst>
              <a:gd name="adj" fmla="val 10534"/>
            </a:avLst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1D05D6-E8C6-5141-AA4C-66F966963F5F}"/>
              </a:ext>
            </a:extLst>
          </p:cNvPr>
          <p:cNvSpPr/>
          <p:nvPr userDrawn="1"/>
        </p:nvSpPr>
        <p:spPr>
          <a:xfrm>
            <a:off x="3496136" y="703346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 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82FF7E-B596-714A-B70F-0FF1AE1DCCE3}"/>
              </a:ext>
            </a:extLst>
          </p:cNvPr>
          <p:cNvSpPr/>
          <p:nvPr userDrawn="1"/>
        </p:nvSpPr>
        <p:spPr>
          <a:xfrm>
            <a:off x="2877319" y="1399232"/>
            <a:ext cx="643127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2018: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Roedd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1 o bob 75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oedolion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Nghymru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cysylltu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elusen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StepChange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cymorth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â’u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problemau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Roedd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gysylltodd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elusen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Nghymru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ychydig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£5,500,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gyfartaledd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gardiau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Nghymru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roedd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canran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uwch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fenywod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cysylltu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elusen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cymorth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dynion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hanner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cleientiaid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StepChange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Nghymru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40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b="1" kern="1200" dirty="0">
              <a:solidFill>
                <a:schemeClr val="bg1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Ffynhonnell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Elusen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StepChange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;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Arolwg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Cymru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kern="1200" dirty="0">
              <a:solidFill>
                <a:schemeClr val="bg1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561920-6C2E-2F4F-96D9-EAACB0D51416}"/>
              </a:ext>
            </a:extLst>
          </p:cNvPr>
          <p:cNvCxnSpPr>
            <a:cxnSpLocks/>
          </p:cNvCxnSpPr>
          <p:nvPr userDrawn="1"/>
        </p:nvCxnSpPr>
        <p:spPr>
          <a:xfrm>
            <a:off x="2978426" y="1321685"/>
            <a:ext cx="3869635" cy="0"/>
          </a:xfrm>
          <a:prstGeom prst="line">
            <a:avLst/>
          </a:prstGeom>
          <a:ln>
            <a:solidFill>
              <a:srgbClr val="AE4F9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42DC373-62A2-6A4E-A321-7E3636EFDB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92627" y="589992"/>
            <a:ext cx="642510" cy="6425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56CA7C-4C2B-164E-BE44-F7CD629622A9}"/>
              </a:ext>
            </a:extLst>
          </p:cNvPr>
          <p:cNvSpPr txBox="1"/>
          <p:nvPr userDrawn="1"/>
        </p:nvSpPr>
        <p:spPr>
          <a:xfrm>
            <a:off x="7205870" y="6289627"/>
            <a:ext cx="5308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A DYLED</a:t>
            </a:r>
          </a:p>
        </p:txBody>
      </p:sp>
    </p:spTree>
    <p:extLst>
      <p:ext uri="{BB962C8B-B14F-4D97-AF65-F5344CB8AC3E}">
        <p14:creationId xmlns:p14="http://schemas.microsoft.com/office/powerpoint/2010/main" val="1504347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87D747-CF68-D54C-A2DF-9EDF3713961D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ADC512-085E-844C-8A23-6782361AAEFA}"/>
              </a:ext>
            </a:extLst>
          </p:cNvPr>
          <p:cNvSpPr/>
          <p:nvPr userDrawn="1"/>
        </p:nvSpPr>
        <p:spPr>
          <a:xfrm>
            <a:off x="344556" y="323314"/>
            <a:ext cx="78088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ffyrdd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gyfleus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siopa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diogel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chario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parod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pethau’n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terfyn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dylech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bob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amser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hyderus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ad-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Adran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75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Deddf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Defnyddwyr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1974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ddiogelu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rhwng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£100 a £30,000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felly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problem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delio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ag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methu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danfon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brynoch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dylech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darparwr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berthnasol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gerdyn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sgôr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ddangos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disgwyliwyd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;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dangos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cyfrifoldeb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gynnig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bonysau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milltiroedd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hedfan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pwyntiau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gwobrwyo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DFD365D-45FC-3841-B584-2AF18E69E486}"/>
              </a:ext>
            </a:extLst>
          </p:cNvPr>
          <p:cNvSpPr/>
          <p:nvPr userDrawn="1"/>
        </p:nvSpPr>
        <p:spPr>
          <a:xfrm>
            <a:off x="8183217" y="346525"/>
            <a:ext cx="3595033" cy="5509710"/>
          </a:xfrm>
          <a:prstGeom prst="roundRect">
            <a:avLst>
              <a:gd name="adj" fmla="val 10534"/>
            </a:avLst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730585-2BCF-E144-80D0-20FD4140AB5A}"/>
              </a:ext>
            </a:extLst>
          </p:cNvPr>
          <p:cNvSpPr/>
          <p:nvPr userDrawn="1"/>
        </p:nvSpPr>
        <p:spPr>
          <a:xfrm>
            <a:off x="9095179" y="676136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TRAFODAETH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7FEE7A-4FA4-384B-BD5A-BD0AFEDE9C91}"/>
              </a:ext>
            </a:extLst>
          </p:cNvPr>
          <p:cNvCxnSpPr>
            <a:cxnSpLocks/>
          </p:cNvCxnSpPr>
          <p:nvPr userDrawn="1"/>
        </p:nvCxnSpPr>
        <p:spPr>
          <a:xfrm>
            <a:off x="8587408" y="1294475"/>
            <a:ext cx="2872790" cy="0"/>
          </a:xfrm>
          <a:prstGeom prst="line">
            <a:avLst/>
          </a:prstGeom>
          <a:ln>
            <a:solidFill>
              <a:srgbClr val="AE4F9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D0CD31A-317C-D94D-83D8-5F2C71D357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4201" y="576985"/>
            <a:ext cx="628055" cy="62282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F8ECCF2-2CE0-1A48-A915-05EA3B98B1E5}"/>
              </a:ext>
            </a:extLst>
          </p:cNvPr>
          <p:cNvSpPr/>
          <p:nvPr userDrawn="1"/>
        </p:nvSpPr>
        <p:spPr>
          <a:xfrm>
            <a:off x="8504201" y="1440345"/>
            <a:ext cx="29559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ôl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edrych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rai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fanteision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cerdyn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beth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ydych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chi’n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anfanteision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posibl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DF8DED-A4F7-7D43-895E-126D282C9525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</p:spTree>
    <p:extLst>
      <p:ext uri="{BB962C8B-B14F-4D97-AF65-F5344CB8AC3E}">
        <p14:creationId xmlns:p14="http://schemas.microsoft.com/office/powerpoint/2010/main" val="1616813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715C36-AA84-3C4F-B51B-339C86FF49AC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2276A-026F-2B47-BCD8-FA52D9E5F3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3952" y="186220"/>
            <a:ext cx="8373718" cy="5726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BE4AEF-ED14-164C-ACBC-4A280E1853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7686" y="955690"/>
            <a:ext cx="1382643" cy="13826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415B7E-33E3-5C48-A3A7-D92A103F1E5E}"/>
              </a:ext>
            </a:extLst>
          </p:cNvPr>
          <p:cNvSpPr txBox="1"/>
          <p:nvPr userDrawn="1"/>
        </p:nvSpPr>
        <p:spPr>
          <a:xfrm>
            <a:off x="3080024" y="1255357"/>
            <a:ext cx="460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E4F9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CWESTIYNAU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6BFCE3-66EE-7743-A599-03DEAE80C2B5}"/>
              </a:ext>
            </a:extLst>
          </p:cNvPr>
          <p:cNvCxnSpPr>
            <a:cxnSpLocks/>
          </p:cNvCxnSpPr>
          <p:nvPr userDrawn="1"/>
        </p:nvCxnSpPr>
        <p:spPr>
          <a:xfrm>
            <a:off x="3174350" y="1768917"/>
            <a:ext cx="2341867" cy="966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A8C1FA1-FF15-B746-A2BA-85211053F79F}"/>
              </a:ext>
            </a:extLst>
          </p:cNvPr>
          <p:cNvSpPr/>
          <p:nvPr userDrawn="1"/>
        </p:nvSpPr>
        <p:spPr>
          <a:xfrm>
            <a:off x="2962689" y="186837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1. Sut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cwmnïau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benthyciadau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chardiau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cyfrifo’r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penodol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dylai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cwsmer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pPr marL="0" indent="0">
              <a:buNone/>
            </a:pPr>
            <a:endParaRPr lang="en-GB" sz="1800" b="1" kern="1200" dirty="0">
              <a:solidFill>
                <a:srgbClr val="AE4F98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2. Beth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terfyn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gerdyn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pPr marL="0" indent="0">
              <a:buNone/>
            </a:pPr>
            <a:endParaRPr lang="en-GB" sz="1800" b="1" kern="1200" dirty="0">
              <a:solidFill>
                <a:srgbClr val="AE4F98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3. Pam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bwysig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deall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Telerau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Amodau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gysylltiedig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pPr marL="0" indent="0">
              <a:buNone/>
            </a:pPr>
            <a:endParaRPr lang="en-GB" sz="1800" b="1" kern="1200" dirty="0">
              <a:solidFill>
                <a:srgbClr val="AE4F98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4. Pam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syniad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da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talu’r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balans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gerdyn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bob mis,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gallwch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33FEDC-40DB-5543-BD11-B76E8DD82A2F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</p:spTree>
    <p:extLst>
      <p:ext uri="{BB962C8B-B14F-4D97-AF65-F5344CB8AC3E}">
        <p14:creationId xmlns:p14="http://schemas.microsoft.com/office/powerpoint/2010/main" val="36766197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F4B940-924A-0A4E-B774-059D52F48C35}"/>
              </a:ext>
            </a:extLst>
          </p:cNvPr>
          <p:cNvSpPr/>
          <p:nvPr userDrawn="1"/>
        </p:nvSpPr>
        <p:spPr>
          <a:xfrm>
            <a:off x="0" y="-8211"/>
            <a:ext cx="12192000" cy="6219825"/>
          </a:xfrm>
          <a:prstGeom prst="rect">
            <a:avLst/>
          </a:prstGeom>
          <a:solidFill>
            <a:srgbClr val="86D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39FF94-C9A1-3249-BF1C-CEB4EC15AC90}"/>
              </a:ext>
            </a:extLst>
          </p:cNvPr>
          <p:cNvSpPr txBox="1"/>
          <p:nvPr userDrawn="1"/>
        </p:nvSpPr>
        <p:spPr>
          <a:xfrm>
            <a:off x="1088163" y="452532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ASTUDIAETH ACHOS 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9E3E28-B067-7F48-B2EC-517DED744C10}"/>
              </a:ext>
            </a:extLst>
          </p:cNvPr>
          <p:cNvCxnSpPr>
            <a:cxnSpLocks/>
          </p:cNvCxnSpPr>
          <p:nvPr userDrawn="1"/>
        </p:nvCxnSpPr>
        <p:spPr>
          <a:xfrm>
            <a:off x="1182490" y="874652"/>
            <a:ext cx="3081397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EBC7174-756E-364B-ADAD-9560F72CCA70}"/>
              </a:ext>
            </a:extLst>
          </p:cNvPr>
          <p:cNvSpPr/>
          <p:nvPr userDrawn="1"/>
        </p:nvSpPr>
        <p:spPr>
          <a:xfrm>
            <a:off x="498456" y="1183310"/>
            <a:ext cx="113688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Nikita, Owen, Jac, a Chika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grŵp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ffrindiau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trafod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cyfraddau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cardiau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Nikita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gogydd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dan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hyfforddiant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ennill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£16,000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flwyddyn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Dim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ddiweddar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hi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llwyddo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cerdyn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oherwydd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fethu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chontract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ffôn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symudol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llynedd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felly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llawer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ddarparwyr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gwrthod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chais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hanes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wych; felly,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chwmni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cerdyn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 o 30%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Owen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ddatblygwr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meddalwedd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TG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ganddo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sgôr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wych,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gerdyn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pethau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gwyliau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wastad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fil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ddiwedd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mis.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gwmni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cerdyn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 o 5%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Jac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iawn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gydag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gorffennol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cafodd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drafferth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cerdyn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gorffennol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hefyd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wastad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gwario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at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derfyn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Dim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cwmni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fodlon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cerdyn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enfawr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50%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arno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CB79A9-FD13-054E-86E5-126FD165E2D5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A3E2C-67CB-244C-813C-EE348AF74C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204" y="381884"/>
            <a:ext cx="602959" cy="6029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8F5E35-547A-DD42-9609-539525EDE266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</p:spTree>
    <p:extLst>
      <p:ext uri="{BB962C8B-B14F-4D97-AF65-F5344CB8AC3E}">
        <p14:creationId xmlns:p14="http://schemas.microsoft.com/office/powerpoint/2010/main" val="1382243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F4B940-924A-0A4E-B774-059D52F48C35}"/>
              </a:ext>
            </a:extLst>
          </p:cNvPr>
          <p:cNvSpPr/>
          <p:nvPr userDrawn="1"/>
        </p:nvSpPr>
        <p:spPr>
          <a:xfrm>
            <a:off x="0" y="-8211"/>
            <a:ext cx="12192000" cy="6219825"/>
          </a:xfrm>
          <a:prstGeom prst="rect">
            <a:avLst/>
          </a:prstGeom>
          <a:solidFill>
            <a:srgbClr val="86D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39FF94-C9A1-3249-BF1C-CEB4EC15AC90}"/>
              </a:ext>
            </a:extLst>
          </p:cNvPr>
          <p:cNvSpPr txBox="1"/>
          <p:nvPr userDrawn="1"/>
        </p:nvSpPr>
        <p:spPr>
          <a:xfrm>
            <a:off x="1088163" y="452532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CASE STUDY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9E3E28-B067-7F48-B2EC-517DED744C10}"/>
              </a:ext>
            </a:extLst>
          </p:cNvPr>
          <p:cNvCxnSpPr>
            <a:cxnSpLocks/>
          </p:cNvCxnSpPr>
          <p:nvPr userDrawn="1"/>
        </p:nvCxnSpPr>
        <p:spPr>
          <a:xfrm>
            <a:off x="1182490" y="874652"/>
            <a:ext cx="1858884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EBC7174-756E-364B-ADAD-9560F72CCA70}"/>
              </a:ext>
            </a:extLst>
          </p:cNvPr>
          <p:cNvSpPr/>
          <p:nvPr userDrawn="1"/>
        </p:nvSpPr>
        <p:spPr>
          <a:xfrm>
            <a:off x="498456" y="1183310"/>
            <a:ext cx="113688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Chika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ennill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£30,000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dylunydd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graffeg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hi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wastad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balans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cherdyn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ddiwedd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pob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mis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oherwydd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sefydlu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debyd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uniongyrchol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siŵr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anghofio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bil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chwmni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cerdyn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 o 10%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1. Pam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ydych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unigolion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gwahanol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Ydy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2. Sut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Nikita a Jac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wella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sgôr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3. Pa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gyngor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fyddech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Nikita a Jac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dyfodol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CB79A9-FD13-054E-86E5-126FD165E2D5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A3E2C-67CB-244C-813C-EE348AF74C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204" y="381884"/>
            <a:ext cx="602959" cy="6029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308A49-D639-714C-8844-667C16A7575A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</p:spTree>
    <p:extLst>
      <p:ext uri="{BB962C8B-B14F-4D97-AF65-F5344CB8AC3E}">
        <p14:creationId xmlns:p14="http://schemas.microsoft.com/office/powerpoint/2010/main" val="1364633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A8E640-FCB8-5649-BF57-E9C75BAFB91B}"/>
              </a:ext>
            </a:extLst>
          </p:cNvPr>
          <p:cNvSpPr txBox="1"/>
          <p:nvPr userDrawn="1"/>
        </p:nvSpPr>
        <p:spPr>
          <a:xfrm>
            <a:off x="1095932" y="471931"/>
            <a:ext cx="804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MORGEISI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830EFC-EAE3-694D-A868-56F70FF16CD5}"/>
              </a:ext>
            </a:extLst>
          </p:cNvPr>
          <p:cNvCxnSpPr>
            <a:cxnSpLocks/>
          </p:cNvCxnSpPr>
          <p:nvPr userDrawn="1"/>
        </p:nvCxnSpPr>
        <p:spPr>
          <a:xfrm>
            <a:off x="1210137" y="933596"/>
            <a:ext cx="1523124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FF83B9F-38E9-5049-9327-9228D1F4C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852" y="401284"/>
            <a:ext cx="602958" cy="6029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D87D747-CF68-D54C-A2DF-9EDF3713961D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283CBC-BFEE-9E4E-9CFB-B144B5AEA810}"/>
              </a:ext>
            </a:extLst>
          </p:cNvPr>
          <p:cNvSpPr/>
          <p:nvPr userDrawn="1"/>
        </p:nvSpPr>
        <p:spPr>
          <a:xfrm>
            <a:off x="512852" y="1078332"/>
            <a:ext cx="772668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tymor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hir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morgais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gyfartaledd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cartref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drutaf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bywydau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realistig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ceisio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cynilo’r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ofynnol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felly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morgais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tymor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morgais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amrywio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para 25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mlynedd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cost ad-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lledaenu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draws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tymor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warantu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erbyn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ad-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gymryd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cartref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werthu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adennill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adfeddu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gyffredinol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forgais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ymhlith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isaf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gymharu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mathau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eraill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fenthyca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rheswm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oherwydd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tymor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hir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ffaith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warantu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rhagor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wybodaeth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forgeisi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adran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‘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Datblygu’ch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gwybodaeth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’.</a:t>
            </a:r>
          </a:p>
          <a:p>
            <a:endParaRPr lang="en-GB" b="1" i="0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C0681F-4140-9945-8233-380187AECE29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DA728E-4708-D440-A1E9-91F9E6AD4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5381" r="24889"/>
          <a:stretch/>
        </p:blipFill>
        <p:spPr>
          <a:xfrm>
            <a:off x="8468138" y="0"/>
            <a:ext cx="3723861" cy="6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34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A8E640-FCB8-5649-BF57-E9C75BAFB91B}"/>
              </a:ext>
            </a:extLst>
          </p:cNvPr>
          <p:cNvSpPr txBox="1"/>
          <p:nvPr userDrawn="1"/>
        </p:nvSpPr>
        <p:spPr>
          <a:xfrm>
            <a:off x="1095932" y="471931"/>
            <a:ext cx="804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BENTHYCWYR DIWRNOD CYFLOG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830EFC-EAE3-694D-A868-56F70FF16CD5}"/>
              </a:ext>
            </a:extLst>
          </p:cNvPr>
          <p:cNvCxnSpPr>
            <a:cxnSpLocks/>
          </p:cNvCxnSpPr>
          <p:nvPr userDrawn="1"/>
        </p:nvCxnSpPr>
        <p:spPr>
          <a:xfrm>
            <a:off x="1190259" y="893840"/>
            <a:ext cx="4991879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FF83B9F-38E9-5049-9327-9228D1F4C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852" y="401284"/>
            <a:ext cx="602958" cy="6029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D87D747-CF68-D54C-A2DF-9EDF3713961D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68BC96-BE35-2548-9F09-194D117D5CEB}"/>
              </a:ext>
            </a:extLst>
          </p:cNvPr>
          <p:cNvSpPr/>
          <p:nvPr userDrawn="1"/>
        </p:nvSpPr>
        <p:spPr>
          <a:xfrm>
            <a:off x="512851" y="1138243"/>
            <a:ext cx="1120538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Benthyciwr diwrnod cyflog yw’r enw ar fenthycwyr sy’n rhoi benthyciadau tymor byr iawn am symiau cymharol fach o arian. Fel mae’r enw’n awgrymu, bwriedir i’r rhain dalu am unrhyw gostau annisgwyl y gallech eu hwynebu nes gallwch ad-dalu’r benthyciad ar eich diwrnod cyflog nesaf.</a:t>
            </a:r>
          </a:p>
          <a:p>
            <a:endParaRPr lang="cy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cy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Oherwydd natur tymor byr iawn y benthyciadau hyn, gall y cyfraddau llog fod yn uchel iawn – nid yw APR o 1,500% yn anghyffredin. Mae cosbau hefyd os nad yw’r benthyciad yn cael ei dalu ar yr adeg ddisgwyliedig. O gymharu â mathau eraill o fenthyca hyblyg, fel gorddrafft wedi’i drefnu neu gerdyn credyd, mae cost uchel iawn yn gysylltiedig â benthyciadau diwrnod cyflog.</a:t>
            </a:r>
          </a:p>
          <a:p>
            <a:endParaRPr lang="cy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cy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 o’r materion mwyaf dadleuol ynglŷn â benthyciadau diwrnod cyflog yw “trosglwyddo ymlaen”, pan nad yw rhywun yn gallu talu’r benthyciad ar ddiwedd y tymor (a allai fod mor fyr ag wythnos). Yn yr achos hwn, gallai’r benthyciwr awgrymu trosglwyddo’r benthyciad ymlaen am wythnos arall, neu fwy. Er y gallai hyn ymddangos fel ateb rhesymol, mae’n cynyddu’r llog a’r taliadau y byddwch yn eu talu yn sylweddol.</a:t>
            </a:r>
          </a:p>
          <a:p>
            <a:endParaRPr lang="cy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cy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 gwneud cais am fenthyciad diwrnod cyflog, ystyriwch eich holl opsiynau eraill, oherwydd mae benthyciad diwrnod cyflog yn debygol o fod yn fwy costus o lawer.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7BFE61-41F6-184A-A5F3-4B9D6A4671DE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</p:spTree>
    <p:extLst>
      <p:ext uri="{BB962C8B-B14F-4D97-AF65-F5344CB8AC3E}">
        <p14:creationId xmlns:p14="http://schemas.microsoft.com/office/powerpoint/2010/main" val="16896818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F4B940-924A-0A4E-B774-059D52F48C35}"/>
              </a:ext>
            </a:extLst>
          </p:cNvPr>
          <p:cNvSpPr/>
          <p:nvPr userDrawn="1"/>
        </p:nvSpPr>
        <p:spPr>
          <a:xfrm>
            <a:off x="0" y="-8211"/>
            <a:ext cx="12192000" cy="6219825"/>
          </a:xfrm>
          <a:prstGeom prst="rect">
            <a:avLst/>
          </a:prstGeom>
          <a:solidFill>
            <a:srgbClr val="86D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39FF94-C9A1-3249-BF1C-CEB4EC15AC90}"/>
              </a:ext>
            </a:extLst>
          </p:cNvPr>
          <p:cNvSpPr txBox="1"/>
          <p:nvPr userDrawn="1"/>
        </p:nvSpPr>
        <p:spPr>
          <a:xfrm>
            <a:off x="1088163" y="452532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ASTUDIAETH ACHOS 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9E3E28-B067-7F48-B2EC-517DED744C10}"/>
              </a:ext>
            </a:extLst>
          </p:cNvPr>
          <p:cNvCxnSpPr>
            <a:cxnSpLocks/>
          </p:cNvCxnSpPr>
          <p:nvPr userDrawn="1"/>
        </p:nvCxnSpPr>
        <p:spPr>
          <a:xfrm>
            <a:off x="1182490" y="874652"/>
            <a:ext cx="3051580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EBC7174-756E-364B-ADAD-9560F72CCA70}"/>
              </a:ext>
            </a:extLst>
          </p:cNvPr>
          <p:cNvSpPr/>
          <p:nvPr userDrawn="1"/>
        </p:nvSpPr>
        <p:spPr>
          <a:xfrm>
            <a:off x="497705" y="992210"/>
            <a:ext cx="113688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Angharad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gweithio’n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rhan-amser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canolfan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symud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fflat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ystafell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wely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phen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Am y 2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cyntaf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prin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chyflog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biliau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angen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angen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eitemau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ddodrefn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hefyd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derbyn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sifftiau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ychwanegol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ganolfan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newid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bwyd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brand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archfarchnad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fforddio’r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dodrefn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hyd.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noson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Angharad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gweld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hysbyseb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teledu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cwmni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RapidLoan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esbonio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pa mor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gyda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nhw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fyddant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cynnal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gwiriad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weld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ymddangos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uchel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!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Angharad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thrannoeth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£300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ychwanegol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chyfrif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banc.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addo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gynted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ag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caiff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thalu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ddiwedd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mis.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prynu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dodrefn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biliau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thrydan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disgwyl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ddiwedd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mis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fforddio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thalu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biliau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hefyd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teimlo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opsiwn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arall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ben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eisoes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benderfynol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ôl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ddiwedd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mis.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CB79A9-FD13-054E-86E5-126FD165E2D5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A3E2C-67CB-244C-813C-EE348AF74C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204" y="381884"/>
            <a:ext cx="602959" cy="6029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D08761-4830-AC43-97B9-AA2B5C842B61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</p:spTree>
    <p:extLst>
      <p:ext uri="{BB962C8B-B14F-4D97-AF65-F5344CB8AC3E}">
        <p14:creationId xmlns:p14="http://schemas.microsoft.com/office/powerpoint/2010/main" val="1181605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F4B940-924A-0A4E-B774-059D52F48C35}"/>
              </a:ext>
            </a:extLst>
          </p:cNvPr>
          <p:cNvSpPr/>
          <p:nvPr userDrawn="1"/>
        </p:nvSpPr>
        <p:spPr>
          <a:xfrm>
            <a:off x="0" y="-8211"/>
            <a:ext cx="12192000" cy="6219825"/>
          </a:xfrm>
          <a:prstGeom prst="rect">
            <a:avLst/>
          </a:prstGeom>
          <a:solidFill>
            <a:srgbClr val="86D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39FF94-C9A1-3249-BF1C-CEB4EC15AC90}"/>
              </a:ext>
            </a:extLst>
          </p:cNvPr>
          <p:cNvSpPr txBox="1"/>
          <p:nvPr userDrawn="1"/>
        </p:nvSpPr>
        <p:spPr>
          <a:xfrm>
            <a:off x="1088163" y="452532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CASE STUDY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9E3E28-B067-7F48-B2EC-517DED744C10}"/>
              </a:ext>
            </a:extLst>
          </p:cNvPr>
          <p:cNvCxnSpPr>
            <a:cxnSpLocks/>
          </p:cNvCxnSpPr>
          <p:nvPr userDrawn="1"/>
        </p:nvCxnSpPr>
        <p:spPr>
          <a:xfrm>
            <a:off x="1182490" y="874652"/>
            <a:ext cx="1858884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EBC7174-756E-364B-ADAD-9560F72CCA70}"/>
              </a:ext>
            </a:extLst>
          </p:cNvPr>
          <p:cNvSpPr/>
          <p:nvPr userDrawn="1"/>
        </p:nvSpPr>
        <p:spPr>
          <a:xfrm>
            <a:off x="498456" y="1183310"/>
            <a:ext cx="1136886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anffodus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Angharad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gorfod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bob mis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geisio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clirio’r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cronni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oherwydd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angen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gwariant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bosibl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ôl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4 mis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cylch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Angharad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£1,500,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ennill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bob mis.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methu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faint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pha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mor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cronni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poeni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ofidus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diwedd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ffonio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RapidLoan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dweud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wrthynt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trafferth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nhw’n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caniatáu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ddyledus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6 mis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nesaf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nhw’n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dal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anfon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negeseuon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e-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bost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ati’n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rheolaidd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cynnig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er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nhw’n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gwybod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fforddio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1.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barn chi,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ydych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Angharad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6 mis?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felly, pam?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pam?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2. Pa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effaith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ydych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profiad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Angharad? Sut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ydych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teimlo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3.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diwrnod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gweithredu’n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gyfrifol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Esboniwch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ateb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4. Pa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gyngor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fyddech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gynnig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Angharad?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5.Yn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barn chi, pa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opsiynau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eraill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Angharad?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CB79A9-FD13-054E-86E5-126FD165E2D5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A3E2C-67CB-244C-813C-EE348AF74C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204" y="381884"/>
            <a:ext cx="602959" cy="6029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34161C-6B17-F548-90ED-FE89FC85B1E2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</p:spTree>
    <p:extLst>
      <p:ext uri="{BB962C8B-B14F-4D97-AF65-F5344CB8AC3E}">
        <p14:creationId xmlns:p14="http://schemas.microsoft.com/office/powerpoint/2010/main" val="858161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A8E640-FCB8-5649-BF57-E9C75BAFB91B}"/>
              </a:ext>
            </a:extLst>
          </p:cNvPr>
          <p:cNvSpPr txBox="1"/>
          <p:nvPr userDrawn="1"/>
        </p:nvSpPr>
        <p:spPr>
          <a:xfrm>
            <a:off x="1095932" y="471931"/>
            <a:ext cx="804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BENTHYCWYR ARIAN DIDRWYDDED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830EFC-EAE3-694D-A868-56F70FF16CD5}"/>
              </a:ext>
            </a:extLst>
          </p:cNvPr>
          <p:cNvCxnSpPr>
            <a:cxnSpLocks/>
          </p:cNvCxnSpPr>
          <p:nvPr userDrawn="1"/>
        </p:nvCxnSpPr>
        <p:spPr>
          <a:xfrm>
            <a:off x="1190259" y="893840"/>
            <a:ext cx="5240358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FF83B9F-38E9-5049-9327-9228D1F4C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852" y="401284"/>
            <a:ext cx="602958" cy="6029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D87D747-CF68-D54C-A2DF-9EDF3713961D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68BC96-BE35-2548-9F09-194D117D5CEB}"/>
              </a:ext>
            </a:extLst>
          </p:cNvPr>
          <p:cNvSpPr/>
          <p:nvPr userDrawn="1"/>
        </p:nvSpPr>
        <p:spPr>
          <a:xfrm>
            <a:off x="512851" y="1138243"/>
            <a:ext cx="1137434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holl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fathau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trafod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bennod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hon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rheoleiddio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Awdurdod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Ymddygiad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(FCA).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Ffurfiwyd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sefydliad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dan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gyfraith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ddiogelu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defnyddwyr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rheoleiddio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cwmnïau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dirwy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iddynt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neu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ydynt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dilyn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gyfraith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gweithio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siŵr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marchnadoedd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onest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effeithiol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defnyddwyr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bargen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deg.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ydych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chawsoch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trin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bob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amser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at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FCA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dewis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olaf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helpu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Weithiau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unigolion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sefydlu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hunain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benthycwyr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unigolion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rheoleiddio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FCA,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nhw’n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gweithredu’n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anghyfreithlon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Gan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ydynt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rheoleiddio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terfyn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nhw’n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chodi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cosbau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gallant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benthycwyr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didrwydded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tueddu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fanteisio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unigolion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mwyaf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agored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niwed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hynny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anodd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iddynt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derbyn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mathau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eraill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pobl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hanes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tasglu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penodol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Lloegr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ymchwilio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fenthycwyr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didrwydded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herlyn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–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Tîm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Arian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Anghyfreithlon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Lloegr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(IMLT).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timau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Nghymru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Alban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hefyd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Nghymru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Arian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Anghyfreithlon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Cymru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ymchwilio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fenthycwyr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didrwydded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2E75D2-C99B-EB49-B761-48BC01F09891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</p:spTree>
    <p:extLst>
      <p:ext uri="{BB962C8B-B14F-4D97-AF65-F5344CB8AC3E}">
        <p14:creationId xmlns:p14="http://schemas.microsoft.com/office/powerpoint/2010/main" val="4089395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A7545-F5C7-EF4F-BDF4-7F87A6F51527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0CFF61D-42FF-4B41-B314-990234BCC9B9}"/>
              </a:ext>
            </a:extLst>
          </p:cNvPr>
          <p:cNvSpPr/>
          <p:nvPr userDrawn="1"/>
        </p:nvSpPr>
        <p:spPr>
          <a:xfrm>
            <a:off x="2524539" y="373735"/>
            <a:ext cx="7106479" cy="5509710"/>
          </a:xfrm>
          <a:prstGeom prst="roundRect">
            <a:avLst>
              <a:gd name="adj" fmla="val 10534"/>
            </a:avLst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1D05D6-E8C6-5141-AA4C-66F966963F5F}"/>
              </a:ext>
            </a:extLst>
          </p:cNvPr>
          <p:cNvSpPr/>
          <p:nvPr userDrawn="1"/>
        </p:nvSpPr>
        <p:spPr>
          <a:xfrm>
            <a:off x="3496136" y="703346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82FF7E-B596-714A-B70F-0FF1AE1DCCE3}"/>
              </a:ext>
            </a:extLst>
          </p:cNvPr>
          <p:cNvSpPr/>
          <p:nvPr userDrawn="1"/>
        </p:nvSpPr>
        <p:spPr>
          <a:xfrm>
            <a:off x="2877319" y="1399232"/>
            <a:ext cx="632631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benthycwyr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didrwydded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ceisio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codi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cyfraddau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mor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uchel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719,000%.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Roedd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fenyw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fenthycodd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£500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£88,000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pen draw. Fe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allech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aflonyddu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neu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bygwth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methu’ch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daliadau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–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pobl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adrodd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dychryn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neu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ddioddef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ymosodiad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Fe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allai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pwysau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roi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arnoch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hefyd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gydag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arall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arwain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at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gylch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diddiwedd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allwch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fyth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had-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b="1" kern="1200" dirty="0">
              <a:solidFill>
                <a:schemeClr val="bg1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2018,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amcangyfrifodd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Uned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Arian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Anghyfreithlon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Cymru (WIMLU)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4,000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bobl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Nghymru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dioddef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wrth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law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benthycwyr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didrwydded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ystod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10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mlynedd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blaenorol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chemeClr val="bg1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600" kern="1200" dirty="0">
              <a:solidFill>
                <a:schemeClr val="bg1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561920-6C2E-2F4F-96D9-EAACB0D51416}"/>
              </a:ext>
            </a:extLst>
          </p:cNvPr>
          <p:cNvCxnSpPr>
            <a:cxnSpLocks/>
          </p:cNvCxnSpPr>
          <p:nvPr userDrawn="1"/>
        </p:nvCxnSpPr>
        <p:spPr>
          <a:xfrm>
            <a:off x="2978426" y="1321685"/>
            <a:ext cx="3879574" cy="0"/>
          </a:xfrm>
          <a:prstGeom prst="line">
            <a:avLst/>
          </a:prstGeom>
          <a:ln>
            <a:solidFill>
              <a:srgbClr val="AE4F9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42DC373-62A2-6A4E-A321-7E3636EFDB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92627" y="589992"/>
            <a:ext cx="642510" cy="6425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010FC1-EA68-464F-8FA5-89B76F2F5D6D}"/>
              </a:ext>
            </a:extLst>
          </p:cNvPr>
          <p:cNvCxnSpPr/>
          <p:nvPr userDrawn="1"/>
        </p:nvCxnSpPr>
        <p:spPr>
          <a:xfrm>
            <a:off x="2978426" y="4055076"/>
            <a:ext cx="3636579" cy="0"/>
          </a:xfrm>
          <a:prstGeom prst="line">
            <a:avLst/>
          </a:prstGeom>
          <a:ln>
            <a:solidFill>
              <a:srgbClr val="AE4F9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5BE661B-A15B-C64B-9C13-E37460E33B73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</p:spTree>
    <p:extLst>
      <p:ext uri="{BB962C8B-B14F-4D97-AF65-F5344CB8AC3E}">
        <p14:creationId xmlns:p14="http://schemas.microsoft.com/office/powerpoint/2010/main" val="1903040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A8E640-FCB8-5649-BF57-E9C75BAFB91B}"/>
              </a:ext>
            </a:extLst>
          </p:cNvPr>
          <p:cNvSpPr txBox="1"/>
          <p:nvPr userDrawn="1"/>
        </p:nvSpPr>
        <p:spPr>
          <a:xfrm>
            <a:off x="1095932" y="471931"/>
            <a:ext cx="7514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FELLY, MAE’N RHAID BOD DYLED YN DDRWG, IE?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830EFC-EAE3-694D-A868-56F70FF16CD5}"/>
              </a:ext>
            </a:extLst>
          </p:cNvPr>
          <p:cNvCxnSpPr>
            <a:cxnSpLocks/>
          </p:cNvCxnSpPr>
          <p:nvPr userDrawn="1"/>
        </p:nvCxnSpPr>
        <p:spPr>
          <a:xfrm>
            <a:off x="1190259" y="894051"/>
            <a:ext cx="7228184" cy="39545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1FA6386-BC45-2C44-BF46-9B3CDE86B090}"/>
              </a:ext>
            </a:extLst>
          </p:cNvPr>
          <p:cNvSpPr/>
          <p:nvPr userDrawn="1"/>
        </p:nvSpPr>
        <p:spPr>
          <a:xfrm>
            <a:off x="479019" y="1178730"/>
            <a:ext cx="112590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gyffredin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camdybio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pob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math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“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ddrwg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”.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amgylchiadau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gellir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helpu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pethau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effaith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gadarnhaol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bywydau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gwella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sefyllfa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amser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Er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enghraifft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cartref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drefnu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morgais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rydych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prynu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cartref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chi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berchen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arno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pan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morgais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–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wahanol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rentu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gallech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tebyg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berchen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eiddo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amser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byddech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hefyd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gobeithio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gwerth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cartref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cynyddu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felly pan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werthu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byddai’n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werth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fenthycwyd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gennych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ddechrau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angen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chi gofio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gwerthoedd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eiddo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ostwng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ogystal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chynyddu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 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rhesymau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dderbyn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“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”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“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ddrwg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”,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dibynnu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rydych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budd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parhaus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arwain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at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adenillion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ddrwg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budd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parhaus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nac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adenillion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715C36-AA84-3C4F-B51B-339C86FF49AC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83B9F-38E9-5049-9327-9228D1F4C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852" y="401284"/>
            <a:ext cx="602958" cy="602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91E1CA-E8AA-0846-B938-FA51392E018B}"/>
              </a:ext>
            </a:extLst>
          </p:cNvPr>
          <p:cNvSpPr txBox="1"/>
          <p:nvPr userDrawn="1"/>
        </p:nvSpPr>
        <p:spPr>
          <a:xfrm>
            <a:off x="7205870" y="6289627"/>
            <a:ext cx="5308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A DYLED</a:t>
            </a:r>
          </a:p>
        </p:txBody>
      </p:sp>
    </p:spTree>
    <p:extLst>
      <p:ext uri="{BB962C8B-B14F-4D97-AF65-F5344CB8AC3E}">
        <p14:creationId xmlns:p14="http://schemas.microsoft.com/office/powerpoint/2010/main" val="22903192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A8E640-FCB8-5649-BF57-E9C75BAFB91B}"/>
              </a:ext>
            </a:extLst>
          </p:cNvPr>
          <p:cNvSpPr txBox="1"/>
          <p:nvPr userDrawn="1"/>
        </p:nvSpPr>
        <p:spPr>
          <a:xfrm>
            <a:off x="1095932" y="471931"/>
            <a:ext cx="804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DYLED Y GELLIR EI RHEOLI AC NA ELLIR EI RHEOLI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830EFC-EAE3-694D-A868-56F70FF16CD5}"/>
              </a:ext>
            </a:extLst>
          </p:cNvPr>
          <p:cNvCxnSpPr>
            <a:cxnSpLocks/>
          </p:cNvCxnSpPr>
          <p:nvPr userDrawn="1"/>
        </p:nvCxnSpPr>
        <p:spPr>
          <a:xfrm>
            <a:off x="1190259" y="893840"/>
            <a:ext cx="7198367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FF83B9F-38E9-5049-9327-9228D1F4C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852" y="401284"/>
            <a:ext cx="602958" cy="6029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D87D747-CF68-D54C-A2DF-9EDF3713961D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68BC96-BE35-2548-9F09-194D117D5CEB}"/>
              </a:ext>
            </a:extLst>
          </p:cNvPr>
          <p:cNvSpPr/>
          <p:nvPr userDrawn="1"/>
        </p:nvSpPr>
        <p:spPr>
          <a:xfrm>
            <a:off x="512852" y="1138243"/>
            <a:ext cx="568916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amgylchiadau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personol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newid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ddirybudd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golli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ac felly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ennill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digon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incwm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argyfwng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teuluol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annisgwyl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olygu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bwriadwyd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ddefnyddio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gorfod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ddefnyddio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rhywbeth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arall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 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gadewir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dyfu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gyrraedd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pwynt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ellir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;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camau’n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cymryd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all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canlyniadau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difrifol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modd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rhuthro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rhywbeth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sylweddol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(neu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ddiangen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heb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feddwl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amdano’n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ofalus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cynllunio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cyllidebu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sicrhau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modd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hynny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ystyried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dderbyn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ellir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hefyd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pobl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ceisio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gwrthbwyso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dyma’r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ateb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; gall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greu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cylch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diddiwedd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b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</a:br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2F4B4C-73EB-1249-8776-4BA4B5F4D070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CC4A3C-E1FD-234A-8FAD-2F852A0D3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3579"/>
          <a:stretch/>
        </p:blipFill>
        <p:spPr>
          <a:xfrm>
            <a:off x="6491574" y="1269612"/>
            <a:ext cx="5304852" cy="473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759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87D747-CF68-D54C-A2DF-9EDF3713961D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68BC96-BE35-2548-9F09-194D117D5CEB}"/>
              </a:ext>
            </a:extLst>
          </p:cNvPr>
          <p:cNvSpPr/>
          <p:nvPr userDrawn="1"/>
        </p:nvSpPr>
        <p:spPr>
          <a:xfrm>
            <a:off x="448582" y="341311"/>
            <a:ext cx="1129483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gennych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neu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rydych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disgwyl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gennych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efallai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digon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ôl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wir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bwysig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allech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drafferthion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Dyma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ganlyniadau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posibl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problemau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difrifol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•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anodd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achos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cyfreithiol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).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•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Emosiynol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straen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problemau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perthnasoedd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).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•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Corfforol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salwch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deillio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straen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).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•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Ysbrydol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colli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hunan-barch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ymdopi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Dyna pam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mor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bwysig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dewisiadau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gwybodus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gellir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wrth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ddelio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â’ch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cyllid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personol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Gobeithio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digwydd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sefyllfa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mynd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reolaeth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help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chyngor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rhagor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wybodaeth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bennod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‘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Risg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gwobr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’).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 all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fuddiol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siarad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amgylchiadau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gyda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rhywun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niwtral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cyngor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ystyriol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diduedd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 gall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gynnwys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sefydliad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(au)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gysylltiedig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llawer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ohonynt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bellach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cydnabod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ganddynt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“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ddyletswydd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gofal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”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tuag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at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cwsmeriaid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byddant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helpu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leihau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anawsterau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gymaint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phosibl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cyllid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dan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reolaeth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sefydliadau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elusennau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atynt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pan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angen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hefyd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Cyngor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Bopeth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Cymru,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StepChange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Llinell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Genedlaethol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0A1B26-8025-B04D-B6B8-639F02F2022F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</p:spTree>
    <p:extLst>
      <p:ext uri="{BB962C8B-B14F-4D97-AF65-F5344CB8AC3E}">
        <p14:creationId xmlns:p14="http://schemas.microsoft.com/office/powerpoint/2010/main" val="4532147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715C36-AA84-3C4F-B51B-339C86FF49AC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2276A-026F-2B47-BCD8-FA52D9E5F3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3952" y="186220"/>
            <a:ext cx="8373718" cy="5726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BE4AEF-ED14-164C-ACBC-4A280E1853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7686" y="955690"/>
            <a:ext cx="1382643" cy="13826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415B7E-33E3-5C48-A3A7-D92A103F1E5E}"/>
              </a:ext>
            </a:extLst>
          </p:cNvPr>
          <p:cNvSpPr txBox="1"/>
          <p:nvPr userDrawn="1"/>
        </p:nvSpPr>
        <p:spPr>
          <a:xfrm>
            <a:off x="3080024" y="1255357"/>
            <a:ext cx="460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E4F9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CWESTIYNAU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6BFCE3-66EE-7743-A599-03DEAE80C2B5}"/>
              </a:ext>
            </a:extLst>
          </p:cNvPr>
          <p:cNvCxnSpPr>
            <a:cxnSpLocks/>
          </p:cNvCxnSpPr>
          <p:nvPr userDrawn="1"/>
        </p:nvCxnSpPr>
        <p:spPr>
          <a:xfrm>
            <a:off x="3174350" y="1768917"/>
            <a:ext cx="2351807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A8C1FA1-FF15-B746-A2BA-85211053F79F}"/>
              </a:ext>
            </a:extLst>
          </p:cNvPr>
          <p:cNvSpPr/>
          <p:nvPr userDrawn="1"/>
        </p:nvSpPr>
        <p:spPr>
          <a:xfrm>
            <a:off x="2962689" y="1868378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1.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Rhowch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enghraifft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gellir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un  </a:t>
            </a: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enghraifft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ellir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pPr marL="0" indent="0">
              <a:buNone/>
            </a:pPr>
            <a:endParaRPr lang="en-GB" sz="1800" b="1" kern="1200" dirty="0">
              <a:solidFill>
                <a:srgbClr val="AE4F98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2.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Enwch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ganlyniad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ellir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pPr marL="0" indent="0">
              <a:buNone/>
            </a:pPr>
            <a:endParaRPr lang="en-GB" sz="1800" b="1" kern="1200" dirty="0">
              <a:solidFill>
                <a:srgbClr val="AE4F98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3. Beth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peth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gwaethaf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gallwch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wneud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ôl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pob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tebyg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ydych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mynd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pPr marL="0" indent="0">
              <a:buNone/>
            </a:pPr>
            <a:endParaRPr lang="en-GB" sz="1800" b="1" kern="1200" dirty="0">
              <a:solidFill>
                <a:srgbClr val="AE4F98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4.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Esboniwch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beth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term “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dyletswydd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gofal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”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olygu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chi.</a:t>
            </a:r>
          </a:p>
          <a:p>
            <a:endParaRPr lang="en-GB" sz="1800" kern="1200" dirty="0">
              <a:solidFill>
                <a:srgbClr val="AE4F98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B8C737-3AD2-4C40-AF77-E2617C4D78F7}"/>
              </a:ext>
            </a:extLst>
          </p:cNvPr>
          <p:cNvSpPr txBox="1"/>
          <p:nvPr userDrawn="1"/>
        </p:nvSpPr>
        <p:spPr>
          <a:xfrm>
            <a:off x="6182138" y="6289627"/>
            <a:ext cx="633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CYNHYRCHION BENTHYCA</a:t>
            </a:r>
          </a:p>
        </p:txBody>
      </p:sp>
    </p:spTree>
    <p:extLst>
      <p:ext uri="{BB962C8B-B14F-4D97-AF65-F5344CB8AC3E}">
        <p14:creationId xmlns:p14="http://schemas.microsoft.com/office/powerpoint/2010/main" val="17396311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293B96-3C7F-9B48-B92B-217A57CF9C8E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solidFill>
            <a:srgbClr val="ECD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715C36-AA84-3C4F-B51B-339C86FF49AC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6A8225-F472-434A-BE0B-3464277E7379}"/>
              </a:ext>
            </a:extLst>
          </p:cNvPr>
          <p:cNvSpPr txBox="1"/>
          <p:nvPr userDrawn="1"/>
        </p:nvSpPr>
        <p:spPr>
          <a:xfrm>
            <a:off x="1105871" y="326108"/>
            <a:ext cx="9946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4B287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BETH YDYCH </a:t>
            </a:r>
            <a:r>
              <a:rPr lang="en-US" sz="4000" b="1" i="0" dirty="0">
                <a:solidFill>
                  <a:srgbClr val="AE4F98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WEDI’I DDYSGU?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i="0" dirty="0">
              <a:solidFill>
                <a:srgbClr val="AE4F98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E36435-5E3D-EB42-AE7E-961596FC1446}"/>
              </a:ext>
            </a:extLst>
          </p:cNvPr>
          <p:cNvCxnSpPr>
            <a:cxnSpLocks/>
          </p:cNvCxnSpPr>
          <p:nvPr userDrawn="1"/>
        </p:nvCxnSpPr>
        <p:spPr>
          <a:xfrm>
            <a:off x="1210137" y="977443"/>
            <a:ext cx="6731228" cy="0"/>
          </a:xfrm>
          <a:prstGeom prst="line">
            <a:avLst/>
          </a:prstGeom>
          <a:ln>
            <a:solidFill>
              <a:srgbClr val="AE4F9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CC9FE22-DE07-A34D-97E3-1DFAF1A4C9CD}"/>
              </a:ext>
            </a:extLst>
          </p:cNvPr>
          <p:cNvSpPr/>
          <p:nvPr userDrawn="1"/>
        </p:nvSpPr>
        <p:spPr>
          <a:xfrm>
            <a:off x="449548" y="1155558"/>
            <a:ext cx="11403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gawsoch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bennod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hon,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cwblhewch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gweithgaredd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isod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DC6348-8816-4F40-93B0-788EDAF9FE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427" y="310785"/>
            <a:ext cx="666658" cy="6666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587EAE-B1DF-D443-86F0-3DD521C4C070}"/>
              </a:ext>
            </a:extLst>
          </p:cNvPr>
          <p:cNvSpPr txBox="1"/>
          <p:nvPr userDrawn="1"/>
        </p:nvSpPr>
        <p:spPr>
          <a:xfrm>
            <a:off x="5754758" y="6289627"/>
            <a:ext cx="6759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BETH YDYCH WEDI’I DDYSGU?</a:t>
            </a:r>
          </a:p>
        </p:txBody>
      </p:sp>
    </p:spTree>
    <p:extLst>
      <p:ext uri="{BB962C8B-B14F-4D97-AF65-F5344CB8AC3E}">
        <p14:creationId xmlns:p14="http://schemas.microsoft.com/office/powerpoint/2010/main" val="2723451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501BA0-EF41-8640-A507-53DB2BFCDD33}"/>
              </a:ext>
            </a:extLst>
          </p:cNvPr>
          <p:cNvSpPr/>
          <p:nvPr userDrawn="1"/>
        </p:nvSpPr>
        <p:spPr>
          <a:xfrm>
            <a:off x="0" y="0"/>
            <a:ext cx="12192000" cy="6219825"/>
          </a:xfrm>
          <a:prstGeom prst="rect">
            <a:avLst/>
          </a:prstGeom>
          <a:solidFill>
            <a:srgbClr val="FFE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B9F1F8-723A-1949-8658-943C8A7A67F3}"/>
              </a:ext>
            </a:extLst>
          </p:cNvPr>
          <p:cNvSpPr txBox="1"/>
          <p:nvPr userDrawn="1"/>
        </p:nvSpPr>
        <p:spPr>
          <a:xfrm>
            <a:off x="449548" y="336302"/>
            <a:ext cx="766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8B2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DATBLYGU’CH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A3743C-79AA-B449-8450-5C1433183508}"/>
              </a:ext>
            </a:extLst>
          </p:cNvPr>
          <p:cNvCxnSpPr>
            <a:cxnSpLocks/>
          </p:cNvCxnSpPr>
          <p:nvPr userDrawn="1"/>
        </p:nvCxnSpPr>
        <p:spPr>
          <a:xfrm>
            <a:off x="563753" y="1257252"/>
            <a:ext cx="2934821" cy="0"/>
          </a:xfrm>
          <a:prstGeom prst="line">
            <a:avLst/>
          </a:prstGeom>
          <a:ln>
            <a:solidFill>
              <a:srgbClr val="EB8B2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CEC9781-61C0-9E48-A4B7-F56A9870CF29}"/>
              </a:ext>
            </a:extLst>
          </p:cNvPr>
          <p:cNvSpPr/>
          <p:nvPr userDrawn="1"/>
        </p:nvSpPr>
        <p:spPr>
          <a:xfrm>
            <a:off x="449548" y="2033083"/>
            <a:ext cx="112289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fwyaf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bobl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prynu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cartref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forgais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misol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mynd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tuag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at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glirio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rhywfaint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gwreiddiol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ogystal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thalu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rhywfaint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ddyledus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arno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tri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phrif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forgais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908655-7B78-F14E-84D7-9C7B27187786}"/>
              </a:ext>
            </a:extLst>
          </p:cNvPr>
          <p:cNvSpPr txBox="1"/>
          <p:nvPr userDrawn="1"/>
        </p:nvSpPr>
        <p:spPr>
          <a:xfrm>
            <a:off x="449548" y="1479117"/>
            <a:ext cx="460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BENTHYCA MORGAIS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38F831-9214-6548-8C87-1179A4C534B3}"/>
              </a:ext>
            </a:extLst>
          </p:cNvPr>
          <p:cNvSpPr/>
          <p:nvPr userDrawn="1"/>
        </p:nvSpPr>
        <p:spPr>
          <a:xfrm>
            <a:off x="449548" y="728448"/>
            <a:ext cx="32031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0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GWYBODAETH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AB481E-C655-2C45-B662-48A35B166DC9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38B7EA-CBBC-124F-9FAE-CA8B19CC0F48}"/>
              </a:ext>
            </a:extLst>
          </p:cNvPr>
          <p:cNvSpPr txBox="1"/>
          <p:nvPr userDrawn="1"/>
        </p:nvSpPr>
        <p:spPr>
          <a:xfrm>
            <a:off x="5804452" y="6289627"/>
            <a:ext cx="671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DATBLYGU’CH GWYBODAETH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F77C73-EB5E-D943-8719-5B50DDB03A44}"/>
              </a:ext>
            </a:extLst>
          </p:cNvPr>
          <p:cNvSpPr/>
          <p:nvPr userDrawn="1"/>
        </p:nvSpPr>
        <p:spPr>
          <a:xfrm>
            <a:off x="497492" y="3070182"/>
            <a:ext cx="483982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Morgais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cyfradd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sefydlog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 </a:t>
            </a:r>
            <a:b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</a:b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benodol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flynyddoedd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felly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faint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union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ad-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misol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ystod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cyfnod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hwnnw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cyfraddau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elwa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oherwydd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ad-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daliadau’n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cynyddu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;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arbedion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lawr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81F8A6-DE52-244B-B6EC-169A733F2DA6}"/>
              </a:ext>
            </a:extLst>
          </p:cNvPr>
          <p:cNvSpPr/>
          <p:nvPr userDrawn="1"/>
        </p:nvSpPr>
        <p:spPr>
          <a:xfrm>
            <a:off x="5393074" y="3079085"/>
            <a:ext cx="33637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Morgais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cyfradd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amrywiol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symudiad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cyfraddau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felly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symiau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gwahanol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bob mis –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weithiau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weithiau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Fe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fantais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cyllidebu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ganlyniad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754F46-BB32-C840-9CF0-C33A916BAB6B}"/>
              </a:ext>
            </a:extLst>
          </p:cNvPr>
          <p:cNvSpPr/>
          <p:nvPr userDrawn="1"/>
        </p:nvSpPr>
        <p:spPr>
          <a:xfrm>
            <a:off x="8994913" y="3070233"/>
            <a:ext cx="26935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Morgais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tracio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 </a:t>
            </a:r>
            <a:b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</a:b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morgais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tracio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symud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chyfradd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datgan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sylfaenol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Lloegr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881751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501BA0-EF41-8640-A507-53DB2BFCDD33}"/>
              </a:ext>
            </a:extLst>
          </p:cNvPr>
          <p:cNvSpPr/>
          <p:nvPr userDrawn="1"/>
        </p:nvSpPr>
        <p:spPr>
          <a:xfrm>
            <a:off x="0" y="-8211"/>
            <a:ext cx="12192000" cy="6219825"/>
          </a:xfrm>
          <a:prstGeom prst="rect">
            <a:avLst/>
          </a:prstGeom>
          <a:solidFill>
            <a:srgbClr val="FFE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C9781-61C0-9E48-A4B7-F56A9870CF29}"/>
              </a:ext>
            </a:extLst>
          </p:cNvPr>
          <p:cNvSpPr/>
          <p:nvPr userDrawn="1"/>
        </p:nvSpPr>
        <p:spPr>
          <a:xfrm>
            <a:off x="399851" y="343431"/>
            <a:ext cx="113382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 y gwahanol gyfraddau llog a godir yn dylanwadu ar unrhyw benderfyniadau sydd i’w gwneud am gael morgais. Yn 2020, y cyfraddau cyfartalog oedd: 1.66% (5 mlynedd sefydlog), 2.5% (2 flynedd amrywiol) a 2.32% (tracio, cyfartaledd 2019).</a:t>
            </a:r>
          </a:p>
          <a:p>
            <a:endParaRPr lang="cy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cy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 weld sut mae ad-daliadau’n cael eu gwneud, edrychwch ar yr enghraifft ganlynol. Ar gyfer tŷ sy’n costio £160,000 (pris cyfartalog tŷ yng Nghymru ar hyn o bryd), byddai angen i chi ddod o hyd i flaendal o 5% yn nodweddiadol (£8,000). Felly, byddai angen benthyciad o £152,000. Os oedd y morgais am dymor o 25 mlynedd ac roedd y gyfradd llog yn sefydlog ar 1.66%, fe allai eich atodlen* edrych fel hyn: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AB481E-C655-2C45-B662-48A35B166DC9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E7FCA0-D38B-BC47-9BC2-9C7DDB851887}"/>
              </a:ext>
            </a:extLst>
          </p:cNvPr>
          <p:cNvSpPr/>
          <p:nvPr userDrawn="1"/>
        </p:nvSpPr>
        <p:spPr>
          <a:xfrm>
            <a:off x="399851" y="5626848"/>
            <a:ext cx="870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Cyfanswm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£33,818.89.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4981D-09F2-B245-AC5F-1D2A0A01A5B4}"/>
              </a:ext>
            </a:extLst>
          </p:cNvPr>
          <p:cNvSpPr/>
          <p:nvPr userDrawn="1"/>
        </p:nvSpPr>
        <p:spPr>
          <a:xfrm>
            <a:off x="7503985" y="5619605"/>
            <a:ext cx="4688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*Dim </a:t>
            </a:r>
            <a:r>
              <a:rPr lang="en-GB" i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i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i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</a:t>
            </a:r>
            <a:r>
              <a:rPr lang="en-GB" i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i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blynyddoedd</a:t>
            </a:r>
            <a:r>
              <a:rPr lang="en-GB" i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i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ddangosir</a:t>
            </a:r>
            <a:endParaRPr lang="en-GB" i="1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3F23B7-A475-9F4E-9BE9-93CE95AA12A1}"/>
              </a:ext>
            </a:extLst>
          </p:cNvPr>
          <p:cNvSpPr txBox="1"/>
          <p:nvPr userDrawn="1"/>
        </p:nvSpPr>
        <p:spPr>
          <a:xfrm>
            <a:off x="5804452" y="6289627"/>
            <a:ext cx="671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DATBLYGU’CH GWYBODAETH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EF9360-362D-6C49-96A0-5B56C5FC4D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9800" y="2835933"/>
            <a:ext cx="7645400" cy="250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482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501BA0-EF41-8640-A507-53DB2BFCDD33}"/>
              </a:ext>
            </a:extLst>
          </p:cNvPr>
          <p:cNvSpPr/>
          <p:nvPr userDrawn="1"/>
        </p:nvSpPr>
        <p:spPr>
          <a:xfrm>
            <a:off x="0" y="0"/>
            <a:ext cx="12192000" cy="6219825"/>
          </a:xfrm>
          <a:prstGeom prst="rect">
            <a:avLst/>
          </a:prstGeom>
          <a:solidFill>
            <a:srgbClr val="FFE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AAD005-7064-6545-AD46-69FE7B5794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895" r="19058"/>
          <a:stretch/>
        </p:blipFill>
        <p:spPr>
          <a:xfrm>
            <a:off x="6082748" y="0"/>
            <a:ext cx="6109252" cy="6477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C9781-61C0-9E48-A4B7-F56A9870CF29}"/>
              </a:ext>
            </a:extLst>
          </p:cNvPr>
          <p:cNvSpPr/>
          <p:nvPr userDrawn="1"/>
        </p:nvSpPr>
        <p:spPr>
          <a:xfrm>
            <a:off x="399851" y="343431"/>
            <a:ext cx="54542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1.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Ydych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chi’n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gweld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beth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digwydd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pPr marL="0" indent="0">
              <a:buNone/>
            </a:pP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gyda’r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ffigurau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colofnau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godwyd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 </a:t>
            </a:r>
          </a:p>
          <a:p>
            <a:pPr marL="0" indent="0">
              <a:buNone/>
            </a:pP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phrifswm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dalwyd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pham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pPr marL="0" indent="0">
              <a:buNone/>
            </a:pPr>
            <a:endParaRPr lang="en-GB" sz="1800" b="1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2.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Nawr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cyfrifwch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taliad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misol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cyfartalog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pPr marL="0" indent="0">
              <a:buNone/>
            </a:pPr>
            <a:endParaRPr lang="en-GB" sz="1800" b="1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3.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Defnyddiwch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ffigurau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lunio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graff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neu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siart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pPr marL="0" indent="0">
              <a:buNone/>
            </a:pP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dangos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berthynas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rhwng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prifswm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 </a:t>
            </a:r>
          </a:p>
          <a:p>
            <a:pPr marL="0" indent="0">
              <a:buNone/>
            </a:pP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dalwyd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godwyd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dymor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25  </a:t>
            </a:r>
          </a:p>
          <a:p>
            <a:pPr marL="0" indent="0">
              <a:buNone/>
            </a:pP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mlynedd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morgais</a:t>
            </a:r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AB481E-C655-2C45-B662-48A35B166DC9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FC1828-FD9D-1544-B237-60CC75CB2865}"/>
              </a:ext>
            </a:extLst>
          </p:cNvPr>
          <p:cNvSpPr txBox="1"/>
          <p:nvPr userDrawn="1"/>
        </p:nvSpPr>
        <p:spPr>
          <a:xfrm>
            <a:off x="5804452" y="6289627"/>
            <a:ext cx="671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DATBLYGU’CH GWYBODAETH</a:t>
            </a:r>
          </a:p>
        </p:txBody>
      </p:sp>
    </p:spTree>
    <p:extLst>
      <p:ext uri="{BB962C8B-B14F-4D97-AF65-F5344CB8AC3E}">
        <p14:creationId xmlns:p14="http://schemas.microsoft.com/office/powerpoint/2010/main" val="385457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501BA0-EF41-8640-A507-53DB2BFCDD33}"/>
              </a:ext>
            </a:extLst>
          </p:cNvPr>
          <p:cNvSpPr/>
          <p:nvPr userDrawn="1"/>
        </p:nvSpPr>
        <p:spPr>
          <a:xfrm>
            <a:off x="0" y="0"/>
            <a:ext cx="12192000" cy="6219825"/>
          </a:xfrm>
          <a:prstGeom prst="rect">
            <a:avLst/>
          </a:prstGeom>
          <a:solidFill>
            <a:srgbClr val="FFE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C9781-61C0-9E48-A4B7-F56A9870CF29}"/>
              </a:ext>
            </a:extLst>
          </p:cNvPr>
          <p:cNvSpPr/>
          <p:nvPr userDrawn="1"/>
        </p:nvSpPr>
        <p:spPr>
          <a:xfrm>
            <a:off x="449548" y="961308"/>
            <a:ext cx="112289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Bu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llawer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bryder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economeg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gwleidyddiaeth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faterion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cost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uchel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effaith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gymdeithas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enwedig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bobl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hallgáu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arall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Darllenwch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destun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araith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roddwyd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Andrew Bailey,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Prif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Weithredwr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Awdurdod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Ymddygiad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mis Mai 2018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effaith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cost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uchel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  <a:hlinkClick r:id="rId2"/>
              </a:rPr>
              <a:t>www.fca.org.uk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  <a:hlinkClick r:id="rId2"/>
              </a:rPr>
              <a:t>/news/speeches/ high-cost-credit-what-next</a:t>
            </a:r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Lluniwch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10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pwynt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bwled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manylu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brif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bwyntiau’r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araith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908655-7B78-F14E-84D7-9C7B27187786}"/>
              </a:ext>
            </a:extLst>
          </p:cNvPr>
          <p:cNvSpPr txBox="1"/>
          <p:nvPr userDrawn="1"/>
        </p:nvSpPr>
        <p:spPr>
          <a:xfrm>
            <a:off x="449548" y="407342"/>
            <a:ext cx="460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CREDYD COST UCHEL 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AB481E-C655-2C45-B662-48A35B166DC9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9C714B-EA0D-8648-86AB-CEF90855E2FA}"/>
              </a:ext>
            </a:extLst>
          </p:cNvPr>
          <p:cNvSpPr txBox="1"/>
          <p:nvPr userDrawn="1"/>
        </p:nvSpPr>
        <p:spPr>
          <a:xfrm>
            <a:off x="5804452" y="6289627"/>
            <a:ext cx="671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DATBLYGU’CH GWYBODAETH</a:t>
            </a:r>
          </a:p>
        </p:txBody>
      </p:sp>
    </p:spTree>
    <p:extLst>
      <p:ext uri="{BB962C8B-B14F-4D97-AF65-F5344CB8AC3E}">
        <p14:creationId xmlns:p14="http://schemas.microsoft.com/office/powerpoint/2010/main" val="3559847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501BA0-EF41-8640-A507-53DB2BFCDD33}"/>
              </a:ext>
            </a:extLst>
          </p:cNvPr>
          <p:cNvSpPr/>
          <p:nvPr userDrawn="1"/>
        </p:nvSpPr>
        <p:spPr>
          <a:xfrm>
            <a:off x="0" y="0"/>
            <a:ext cx="12192000" cy="6219825"/>
          </a:xfrm>
          <a:prstGeom prst="rect">
            <a:avLst/>
          </a:prstGeom>
          <a:solidFill>
            <a:srgbClr val="FFE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C9781-61C0-9E48-A4B7-F56A9870CF29}"/>
              </a:ext>
            </a:extLst>
          </p:cNvPr>
          <p:cNvSpPr/>
          <p:nvPr userDrawn="1"/>
        </p:nvSpPr>
        <p:spPr>
          <a:xfrm>
            <a:off x="449548" y="911613"/>
            <a:ext cx="112090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Dyma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rai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benthycwyr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angen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iddynt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dewisiadau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Cymharwch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bargeinion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nhw’n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hystyried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gwblhau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tabl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enghraifft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ddangoswyd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pob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un. Beth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fyddech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gynghori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mhob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achos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1.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Tesni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19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eisiau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£450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brynu’r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consol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gemau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diweddaraf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Byddai’n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cymryd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llawer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amser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nag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hoffai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gynilo’r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sêl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hyrwyddo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hi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gweld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ben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ymhen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ychydig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ddiwrnodau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rywfaint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neilltu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felly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hyderus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gall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popeth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ôl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blwyddyn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Dyma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hopsiynau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a)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gorddrafft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banc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drefnwyd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flaen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 o 18%.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b)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undeb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 o 12%.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c)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cherdyn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siop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 o 24%.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pwyntiau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gwobrwyo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wrth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pethau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dyfodol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unrhyw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opsiynau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eraill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Tesni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ddymuno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hystyried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908655-7B78-F14E-84D7-9C7B27187786}"/>
              </a:ext>
            </a:extLst>
          </p:cNvPr>
          <p:cNvSpPr txBox="1"/>
          <p:nvPr userDrawn="1"/>
        </p:nvSpPr>
        <p:spPr>
          <a:xfrm>
            <a:off x="449548" y="357647"/>
            <a:ext cx="6686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GWNEUD DEWISIADAU BENTHYCA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AB481E-C655-2C45-B662-48A35B166DC9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4DFC8D-02D6-A848-800D-2F2A34C0146E}"/>
              </a:ext>
            </a:extLst>
          </p:cNvPr>
          <p:cNvSpPr txBox="1"/>
          <p:nvPr userDrawn="1"/>
        </p:nvSpPr>
        <p:spPr>
          <a:xfrm>
            <a:off x="5804452" y="6289627"/>
            <a:ext cx="671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DATBLYGU’CH GWYBODAETH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B61186-81A6-7B44-8656-EE5B5EBC0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4764" y="1977886"/>
            <a:ext cx="4609500" cy="209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972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501BA0-EF41-8640-A507-53DB2BFCDD33}"/>
              </a:ext>
            </a:extLst>
          </p:cNvPr>
          <p:cNvSpPr/>
          <p:nvPr userDrawn="1"/>
        </p:nvSpPr>
        <p:spPr>
          <a:xfrm>
            <a:off x="0" y="0"/>
            <a:ext cx="12192000" cy="6219825"/>
          </a:xfrm>
          <a:prstGeom prst="rect">
            <a:avLst/>
          </a:prstGeom>
          <a:solidFill>
            <a:srgbClr val="FFE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C9781-61C0-9E48-A4B7-F56A9870CF29}"/>
              </a:ext>
            </a:extLst>
          </p:cNvPr>
          <p:cNvSpPr/>
          <p:nvPr userDrawn="1"/>
        </p:nvSpPr>
        <p:spPr>
          <a:xfrm>
            <a:off x="449548" y="911613"/>
            <a:ext cx="112090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2. Mae Alun,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25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rhiant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sengl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efeilliaid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ac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angen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peiriant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golchi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/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sychu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newydd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arno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frys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fodloni’r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galw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ddillad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glân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costio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£500.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anodd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iddo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deupen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llinyn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ynghyd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;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trwy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dorri’n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ôl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siopa’n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ddoeth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all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ddod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£30 y mis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o’i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gyllideb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</a:p>
          <a:p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fwy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thebyg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sgôr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debygol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isel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erioed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gwirio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ac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tybio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y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opsiynau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benthyca’n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gyfyngedig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iawn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</a:p>
          <a:p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Dyma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opsiynau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</a:t>
            </a:r>
          </a:p>
          <a:p>
            <a:endParaRPr lang="en-GB" sz="1800" b="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a)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Prynu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trwy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gatalog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36 mis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 o 44.9%. Mae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opsiwn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prynu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nawr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talu’n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hwyrach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gyda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dim  </a:t>
            </a:r>
          </a:p>
          <a:p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llog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12 mis.</a:t>
            </a:r>
          </a:p>
          <a:p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b)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diwrnod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cyflog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6 mis ag APR o 750%.</a:t>
            </a:r>
          </a:p>
          <a:p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c)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Benthyciwr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stepen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drws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codi’r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cyfateb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 o 1,200% am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fenthyciad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18 mis;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mae’r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 </a:t>
            </a:r>
          </a:p>
          <a:p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daliadau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wedi’u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gohirio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y 3 mis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cyntaf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 A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oes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unrhyw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opsiynau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eraill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gallai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Alun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ddymuno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hystyried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 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908655-7B78-F14E-84D7-9C7B27187786}"/>
              </a:ext>
            </a:extLst>
          </p:cNvPr>
          <p:cNvSpPr txBox="1"/>
          <p:nvPr userDrawn="1"/>
        </p:nvSpPr>
        <p:spPr>
          <a:xfrm>
            <a:off x="449548" y="357647"/>
            <a:ext cx="6686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GWNEUD DEWISIADAU BENTHYCA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AB481E-C655-2C45-B662-48A35B166DC9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0C158-30DF-344F-8D88-009252C0A3FF}"/>
              </a:ext>
            </a:extLst>
          </p:cNvPr>
          <p:cNvSpPr txBox="1"/>
          <p:nvPr userDrawn="1"/>
        </p:nvSpPr>
        <p:spPr>
          <a:xfrm>
            <a:off x="5804452" y="6289627"/>
            <a:ext cx="671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DATBLYGU’CH GWYBODAETH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D5C693-559A-DF45-A0F4-70C06B292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94414" y="1041000"/>
            <a:ext cx="4829589" cy="218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6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D7C9AF-9FE1-CE4C-BE76-DAE07E0F6C90}"/>
              </a:ext>
            </a:extLst>
          </p:cNvPr>
          <p:cNvSpPr/>
          <p:nvPr userDrawn="1"/>
        </p:nvSpPr>
        <p:spPr>
          <a:xfrm>
            <a:off x="0" y="4798"/>
            <a:ext cx="12192000" cy="6520070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715C36-AA84-3C4F-B51B-339C86FF49AC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6282B-B2EE-8447-90D3-CA69B882D8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626" r="16732"/>
          <a:stretch/>
        </p:blipFill>
        <p:spPr>
          <a:xfrm>
            <a:off x="5801139" y="0"/>
            <a:ext cx="6390861" cy="62106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6F4C75-7488-1542-9582-6E1C272EE7C4}"/>
              </a:ext>
            </a:extLst>
          </p:cNvPr>
          <p:cNvSpPr txBox="1"/>
          <p:nvPr userDrawn="1"/>
        </p:nvSpPr>
        <p:spPr>
          <a:xfrm>
            <a:off x="7205870" y="6289627"/>
            <a:ext cx="5308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A DYLED</a:t>
            </a:r>
          </a:p>
        </p:txBody>
      </p:sp>
    </p:spTree>
    <p:extLst>
      <p:ext uri="{BB962C8B-B14F-4D97-AF65-F5344CB8AC3E}">
        <p14:creationId xmlns:p14="http://schemas.microsoft.com/office/powerpoint/2010/main" val="25337802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501BA0-EF41-8640-A507-53DB2BFCDD33}"/>
              </a:ext>
            </a:extLst>
          </p:cNvPr>
          <p:cNvSpPr/>
          <p:nvPr userDrawn="1"/>
        </p:nvSpPr>
        <p:spPr>
          <a:xfrm>
            <a:off x="0" y="0"/>
            <a:ext cx="12192000" cy="6219825"/>
          </a:xfrm>
          <a:prstGeom prst="rect">
            <a:avLst/>
          </a:prstGeom>
          <a:solidFill>
            <a:srgbClr val="FFE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C9781-61C0-9E48-A4B7-F56A9870CF29}"/>
              </a:ext>
            </a:extLst>
          </p:cNvPr>
          <p:cNvSpPr/>
          <p:nvPr userDrawn="1"/>
        </p:nvSpPr>
        <p:spPr>
          <a:xfrm>
            <a:off x="449548" y="911613"/>
            <a:ext cx="1120905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3. Mae Faisal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22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gweithio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swyddfa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hyfforddai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Er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ennill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Isafswm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Cyflog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Cenedlaethol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cynyddu’n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sylweddol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pan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cymhwyso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pleser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bywyd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gwylio’r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teledu,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oherwydd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helpu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arbed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ystyried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fuddsoddiad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da.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Hoffai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model 4k ‘Ultra HD’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felly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eisiau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£3,500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tua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3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blynedd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helpu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amdano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cyfrifo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gall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fforddio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ôl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£110 y mis.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Dyma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opsiynau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a) Cael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cytundeb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hurbwrcasu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3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blynedd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cwmni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eisiau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prynu’r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teledu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ganddo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16.5%.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b) Cael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banc (3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blynedd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hefyd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9.75%.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c)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ofynnol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gerdyn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APR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15.9%.</a:t>
            </a:r>
          </a:p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unrhyw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opsiynau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eraill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Faisal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ddymuno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hystyried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908655-7B78-F14E-84D7-9C7B27187786}"/>
              </a:ext>
            </a:extLst>
          </p:cNvPr>
          <p:cNvSpPr txBox="1"/>
          <p:nvPr userDrawn="1"/>
        </p:nvSpPr>
        <p:spPr>
          <a:xfrm>
            <a:off x="449548" y="357647"/>
            <a:ext cx="6686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GWNEUD DEWISIADAU BENTHYCA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AB481E-C655-2C45-B662-48A35B166DC9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F95FE-E33A-A342-9226-DBECB1DB308D}"/>
              </a:ext>
            </a:extLst>
          </p:cNvPr>
          <p:cNvSpPr txBox="1"/>
          <p:nvPr userDrawn="1"/>
        </p:nvSpPr>
        <p:spPr>
          <a:xfrm>
            <a:off x="5804452" y="6289627"/>
            <a:ext cx="671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DATBLYGU’CH GWYBODAETH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4A0444-6005-C44E-B277-7F925B8BF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38885" y="1286763"/>
            <a:ext cx="4819715" cy="218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11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A8E640-FCB8-5649-BF57-E9C75BAFB91B}"/>
              </a:ext>
            </a:extLst>
          </p:cNvPr>
          <p:cNvSpPr txBox="1"/>
          <p:nvPr userDrawn="1"/>
        </p:nvSpPr>
        <p:spPr>
          <a:xfrm>
            <a:off x="1095931" y="471931"/>
            <a:ext cx="9905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 NEU DDRWG – GWNEWCH YN SIŴR Y GELLIR EI RHEOLI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830EFC-EAE3-694D-A868-56F70FF16CD5}"/>
              </a:ext>
            </a:extLst>
          </p:cNvPr>
          <p:cNvCxnSpPr>
            <a:cxnSpLocks/>
          </p:cNvCxnSpPr>
          <p:nvPr userDrawn="1"/>
        </p:nvCxnSpPr>
        <p:spPr>
          <a:xfrm>
            <a:off x="1190259" y="894051"/>
            <a:ext cx="8878080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1FA6386-BC45-2C44-BF46-9B3CDE86B090}"/>
              </a:ext>
            </a:extLst>
          </p:cNvPr>
          <p:cNvSpPr/>
          <p:nvPr userDrawn="1"/>
        </p:nvSpPr>
        <p:spPr>
          <a:xfrm>
            <a:off x="479019" y="1178730"/>
            <a:ext cx="705484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P’un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rheswm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ystyried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ddrwg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siŵr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fforddio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thalu’n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ôl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golygu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benthyciwr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cyllidebu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ganddo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ddigon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incwm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rheolaidd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gost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achos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byddai’r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galw’n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gellir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derbynnir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heb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had-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alw’n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ellir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gwahaniaeth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rhwng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gellir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ellir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syml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bob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amser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sefyllfaoedd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pobl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newid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Dychmygwch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rywun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dderbyniodd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fforddio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colli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gyflym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iawn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gellid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adeg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mynd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ellir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archwilio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gellir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ellir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fanylach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ddiweddarach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bennod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715C36-AA84-3C4F-B51B-339C86FF49AC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83B9F-38E9-5049-9327-9228D1F4C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852" y="401284"/>
            <a:ext cx="602958" cy="6029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F07115-17F3-A746-9DE0-068E4332FF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20" r="23008"/>
          <a:stretch/>
        </p:blipFill>
        <p:spPr>
          <a:xfrm>
            <a:off x="8075577" y="1178730"/>
            <a:ext cx="3715966" cy="47032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1E6A0E-3687-954C-9AD5-652B09363CA6}"/>
              </a:ext>
            </a:extLst>
          </p:cNvPr>
          <p:cNvSpPr txBox="1"/>
          <p:nvPr userDrawn="1"/>
        </p:nvSpPr>
        <p:spPr>
          <a:xfrm>
            <a:off x="7205870" y="6289627"/>
            <a:ext cx="5308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A DYLED</a:t>
            </a:r>
          </a:p>
        </p:txBody>
      </p:sp>
    </p:spTree>
    <p:extLst>
      <p:ext uri="{BB962C8B-B14F-4D97-AF65-F5344CB8AC3E}">
        <p14:creationId xmlns:p14="http://schemas.microsoft.com/office/powerpoint/2010/main" val="3103655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715C36-AA84-3C4F-B51B-339C86FF49AC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2276A-026F-2B47-BCD8-FA52D9E5F3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3952" y="176282"/>
            <a:ext cx="8373718" cy="5726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BE4AEF-ED14-164C-ACBC-4A280E1853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7686" y="955690"/>
            <a:ext cx="1382643" cy="13826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415B7E-33E3-5C48-A3A7-D92A103F1E5E}"/>
              </a:ext>
            </a:extLst>
          </p:cNvPr>
          <p:cNvSpPr txBox="1"/>
          <p:nvPr userDrawn="1"/>
        </p:nvSpPr>
        <p:spPr>
          <a:xfrm>
            <a:off x="3060146" y="1414381"/>
            <a:ext cx="460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E4F9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CWESTIYNAU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6BFCE3-66EE-7743-A599-03DEAE80C2B5}"/>
              </a:ext>
            </a:extLst>
          </p:cNvPr>
          <p:cNvCxnSpPr>
            <a:cxnSpLocks/>
          </p:cNvCxnSpPr>
          <p:nvPr userDrawn="1"/>
        </p:nvCxnSpPr>
        <p:spPr>
          <a:xfrm>
            <a:off x="3154472" y="1927941"/>
            <a:ext cx="2341867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A8C1FA1-FF15-B746-A2BA-85211053F79F}"/>
              </a:ext>
            </a:extLst>
          </p:cNvPr>
          <p:cNvSpPr/>
          <p:nvPr userDrawn="1"/>
        </p:nvSpPr>
        <p:spPr>
          <a:xfrm>
            <a:off x="2830884" y="225157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1.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Enwch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math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gwahanol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fenthyca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pPr marL="0" indent="0">
              <a:buNone/>
            </a:pPr>
            <a:endParaRPr lang="en-GB" sz="1800" b="1" kern="1200" dirty="0">
              <a:solidFill>
                <a:srgbClr val="AE4F98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2. Beth a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olygir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wrth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drwg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pPr marL="0" indent="0">
              <a:buNone/>
            </a:pPr>
            <a:endParaRPr lang="en-GB" sz="1800" b="1" kern="1200" dirty="0">
              <a:solidFill>
                <a:srgbClr val="AE4F98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3. Sut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drwg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wahanol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 </a:t>
            </a:r>
          </a:p>
          <a:p>
            <a:pPr marL="0" indent="0">
              <a:buNone/>
            </a:pP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gellir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dyled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ellir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rheoli</a:t>
            </a:r>
            <a:r>
              <a:rPr lang="en-GB" sz="1800" b="1" kern="1200" dirty="0">
                <a:solidFill>
                  <a:srgbClr val="AE4F98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7A4515-11A8-4743-9317-494974BB7CC7}"/>
              </a:ext>
            </a:extLst>
          </p:cNvPr>
          <p:cNvSpPr txBox="1"/>
          <p:nvPr userDrawn="1"/>
        </p:nvSpPr>
        <p:spPr>
          <a:xfrm>
            <a:off x="7205870" y="6289627"/>
            <a:ext cx="5308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A DYLED</a:t>
            </a:r>
          </a:p>
        </p:txBody>
      </p:sp>
    </p:spTree>
    <p:extLst>
      <p:ext uri="{BB962C8B-B14F-4D97-AF65-F5344CB8AC3E}">
        <p14:creationId xmlns:p14="http://schemas.microsoft.com/office/powerpoint/2010/main" val="3646722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253B2-4574-7746-8155-B43E07F5259E}"/>
              </a:ext>
            </a:extLst>
          </p:cNvPr>
          <p:cNvSpPr txBox="1"/>
          <p:nvPr userDrawn="1"/>
        </p:nvSpPr>
        <p:spPr>
          <a:xfrm>
            <a:off x="462453" y="409243"/>
            <a:ext cx="912880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AE4F98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AD-DALU, LLOG AC APR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A7545-F5C7-EF4F-BDF4-7F87A6F51527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4B2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CF9A89-3179-EC45-AD8E-65F6F9E26AEE}"/>
              </a:ext>
            </a:extLst>
          </p:cNvPr>
          <p:cNvSpPr txBox="1"/>
          <p:nvPr userDrawn="1"/>
        </p:nvSpPr>
        <p:spPr>
          <a:xfrm>
            <a:off x="6708913" y="6289627"/>
            <a:ext cx="580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AD-DALU, LLOG AC APR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EA7ED-D55F-5643-A5EA-A8A8268F8868}"/>
              </a:ext>
            </a:extLst>
          </p:cNvPr>
          <p:cNvSpPr txBox="1"/>
          <p:nvPr userDrawn="1"/>
        </p:nvSpPr>
        <p:spPr>
          <a:xfrm>
            <a:off x="1119801" y="1237839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AD-DALU’R DDYLED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1C01F8-25F6-E143-B0B5-E2A488FF3014}"/>
              </a:ext>
            </a:extLst>
          </p:cNvPr>
          <p:cNvCxnSpPr>
            <a:cxnSpLocks/>
          </p:cNvCxnSpPr>
          <p:nvPr userDrawn="1"/>
        </p:nvCxnSpPr>
        <p:spPr>
          <a:xfrm>
            <a:off x="1214128" y="1659959"/>
            <a:ext cx="2824472" cy="0"/>
          </a:xfrm>
          <a:prstGeom prst="line">
            <a:avLst/>
          </a:prstGeom>
          <a:ln>
            <a:solidFill>
              <a:srgbClr val="4B287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F9E1186-66C9-3E46-9419-1561656B1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6721" y="1167192"/>
            <a:ext cx="602958" cy="6029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42A41D-9FE0-1745-B981-95C0B3FCDF39}"/>
              </a:ext>
            </a:extLst>
          </p:cNvPr>
          <p:cNvSpPr/>
          <p:nvPr userDrawn="1"/>
        </p:nvSpPr>
        <p:spPr>
          <a:xfrm>
            <a:off x="533399" y="1914886"/>
            <a:ext cx="110456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Pan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fenthyca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ad-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gwirionedd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tri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angen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had-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•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swm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gwreiddiol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fenthycwyd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prifswm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).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•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ychwanegu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prifswm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•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ffïoedd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gysylltiedig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benthyca’r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prifswm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Pan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fanc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ychwanegu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swm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fenthyca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Dyma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wobr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banc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fenthyca’r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chi. 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76173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452E41-B7B1-8C47-B17E-A0227BEBE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584BF-0377-E84B-979D-DE9CDB331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81855-FF2E-9841-A13A-248C71B1AE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F38FD-9A17-224F-A667-3D304971A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FF08A-012B-384B-A122-61B3E4165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6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9" r:id="rId2"/>
    <p:sldLayoutId id="2147483805" r:id="rId3"/>
    <p:sldLayoutId id="2147483750" r:id="rId4"/>
    <p:sldLayoutId id="2147483701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  <p:sldLayoutId id="2147483774" r:id="rId29"/>
    <p:sldLayoutId id="2147483775" r:id="rId30"/>
    <p:sldLayoutId id="2147483776" r:id="rId31"/>
    <p:sldLayoutId id="2147483777" r:id="rId32"/>
    <p:sldLayoutId id="2147483778" r:id="rId33"/>
    <p:sldLayoutId id="2147483779" r:id="rId34"/>
    <p:sldLayoutId id="2147483780" r:id="rId35"/>
    <p:sldLayoutId id="2147483781" r:id="rId36"/>
    <p:sldLayoutId id="2147483782" r:id="rId37"/>
    <p:sldLayoutId id="2147483783" r:id="rId38"/>
    <p:sldLayoutId id="2147483784" r:id="rId39"/>
    <p:sldLayoutId id="2147483785" r:id="rId40"/>
    <p:sldLayoutId id="2147483786" r:id="rId41"/>
    <p:sldLayoutId id="2147483787" r:id="rId42"/>
    <p:sldLayoutId id="2147483788" r:id="rId43"/>
    <p:sldLayoutId id="2147483789" r:id="rId44"/>
    <p:sldLayoutId id="2147483790" r:id="rId45"/>
    <p:sldLayoutId id="2147483791" r:id="rId46"/>
    <p:sldLayoutId id="2147483792" r:id="rId47"/>
    <p:sldLayoutId id="2147483793" r:id="rId48"/>
    <p:sldLayoutId id="2147483794" r:id="rId49"/>
    <p:sldLayoutId id="2147483795" r:id="rId50"/>
    <p:sldLayoutId id="2147483796" r:id="rId51"/>
    <p:sldLayoutId id="2147483797" r:id="rId52"/>
    <p:sldLayoutId id="2147483798" r:id="rId53"/>
    <p:sldLayoutId id="2147483747" r:id="rId54"/>
    <p:sldLayoutId id="2147483799" r:id="rId55"/>
    <p:sldLayoutId id="2147483800" r:id="rId56"/>
    <p:sldLayoutId id="2147483801" r:id="rId57"/>
    <p:sldLayoutId id="2147483802" r:id="rId58"/>
    <p:sldLayoutId id="2147483803" r:id="rId59"/>
    <p:sldLayoutId id="2147483804" r:id="rId6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04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328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BFFEA0-94BD-8F4D-9978-F6DEF9C571D4}"/>
              </a:ext>
            </a:extLst>
          </p:cNvPr>
          <p:cNvSpPr txBox="1"/>
          <p:nvPr/>
        </p:nvSpPr>
        <p:spPr>
          <a:xfrm>
            <a:off x="6564624" y="452532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5A43D32-E3FA-744F-9A2B-3337FBFE2F2B}"/>
              </a:ext>
            </a:extLst>
          </p:cNvPr>
          <p:cNvCxnSpPr>
            <a:cxnSpLocks/>
          </p:cNvCxnSpPr>
          <p:nvPr/>
        </p:nvCxnSpPr>
        <p:spPr>
          <a:xfrm>
            <a:off x="6658951" y="874652"/>
            <a:ext cx="2395597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A139DD3-93CF-4B48-A1DC-46BC3879F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483" y="363081"/>
            <a:ext cx="602958" cy="602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9B7845-271C-AF4D-AA4D-B3F5BB3DC728}"/>
              </a:ext>
            </a:extLst>
          </p:cNvPr>
          <p:cNvSpPr/>
          <p:nvPr/>
        </p:nvSpPr>
        <p:spPr>
          <a:xfrm>
            <a:off x="5974918" y="1183310"/>
            <a:ext cx="58924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Gan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ddefnyddio’r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fformiwla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ad-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dalu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chwith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cyfrifwch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cyfanswm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byddai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angen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ad-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dalu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pe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byddech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benthyca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£3,000 am 1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flynedd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cyfraddau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canlynol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1. 8%</a:t>
            </a:r>
          </a:p>
          <a:p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2. 25.5%</a:t>
            </a:r>
          </a:p>
          <a:p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3. 36.8%</a:t>
            </a:r>
          </a:p>
          <a:p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4. 1,499%</a:t>
            </a:r>
            <a:b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</a:br>
            <a:endParaRPr lang="en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(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benthycwyr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diwrnod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cyflog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codi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cymaint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wir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chi!)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29905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798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083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FEC78C-620D-7940-B876-6AB627520DAE}"/>
              </a:ext>
            </a:extLst>
          </p:cNvPr>
          <p:cNvSpPr txBox="1"/>
          <p:nvPr/>
        </p:nvSpPr>
        <p:spPr>
          <a:xfrm>
            <a:off x="1095932" y="471931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8ABF71-EAA4-AF4C-983F-6E365FEFB0AC}"/>
              </a:ext>
            </a:extLst>
          </p:cNvPr>
          <p:cNvCxnSpPr>
            <a:cxnSpLocks/>
          </p:cNvCxnSpPr>
          <p:nvPr/>
        </p:nvCxnSpPr>
        <p:spPr>
          <a:xfrm>
            <a:off x="1190259" y="894051"/>
            <a:ext cx="2377889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1103D78-0F0D-AA49-9678-5E65DBCDD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91" y="382480"/>
            <a:ext cx="602958" cy="602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192B33-1A2F-0147-9D4B-D722F2FEDAA2}"/>
              </a:ext>
            </a:extLst>
          </p:cNvPr>
          <p:cNvSpPr/>
          <p:nvPr/>
        </p:nvSpPr>
        <p:spPr>
          <a:xfrm>
            <a:off x="506226" y="1202709"/>
            <a:ext cx="1084757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Gan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ddefnyddio’r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fformiwla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adlog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cyfrifwch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cyfanswm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byddai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angen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ad-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dalu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petaech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benthyca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£3,000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gyfradd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llog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 20%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dros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cyfnodau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canlynol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:</a:t>
            </a:r>
          </a:p>
          <a:p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1. 2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flynedd</a:t>
            </a:r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3. 7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mlynedd</a:t>
            </a:r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2. 4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blynedd</a:t>
            </a:r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4. 15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mlynedd</a:t>
            </a:r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Nawr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rhowch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gynnig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ar...</a:t>
            </a:r>
          </a:p>
          <a:p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5. 3 mis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6. 6 mis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3870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D03D81-B04A-EE4B-B970-DBF1307196DF}"/>
              </a:ext>
            </a:extLst>
          </p:cNvPr>
          <p:cNvSpPr txBox="1"/>
          <p:nvPr/>
        </p:nvSpPr>
        <p:spPr>
          <a:xfrm>
            <a:off x="6564624" y="452532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4923F2E-D217-FB42-8BDB-90BD4C1A9938}"/>
              </a:ext>
            </a:extLst>
          </p:cNvPr>
          <p:cNvCxnSpPr>
            <a:cxnSpLocks/>
          </p:cNvCxnSpPr>
          <p:nvPr/>
        </p:nvCxnSpPr>
        <p:spPr>
          <a:xfrm>
            <a:off x="6658951" y="874652"/>
            <a:ext cx="2415475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2A00AC0-0267-3F4F-A4FD-4E5521183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483" y="363081"/>
            <a:ext cx="602958" cy="602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93676A-32FE-2741-B975-79BE42EE069C}"/>
              </a:ext>
            </a:extLst>
          </p:cNvPr>
          <p:cNvSpPr/>
          <p:nvPr/>
        </p:nvSpPr>
        <p:spPr>
          <a:xfrm>
            <a:off x="5974918" y="1183310"/>
            <a:ext cx="58924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1. Gan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ddefnyddio’r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diffiniadau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fenthyciad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cyfradd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sefydlog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chyfradd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amrywiol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esboniwch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un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fantais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ac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anfantais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 bob un.</a:t>
            </a:r>
          </a:p>
          <a:p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Ystyriwch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sut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byddai’r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canlynol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effeithio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bobl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sydd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â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benthyciad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cyfradd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amrywiol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:</a:t>
            </a:r>
          </a:p>
          <a:p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•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Cynnydd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mewn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cyfraddau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llog</a:t>
            </a:r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•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Gostyngiad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mewn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cyfraddau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llog</a:t>
            </a:r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3. Beth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oedd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ganddynt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fenthyciad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cyfradd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sefydlog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42477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3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309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264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991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376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542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568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001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255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322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685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647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21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402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52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277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980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46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41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541952-E03C-D844-BE66-D2CDD7AD91DF}"/>
              </a:ext>
            </a:extLst>
          </p:cNvPr>
          <p:cNvSpPr txBox="1"/>
          <p:nvPr/>
        </p:nvSpPr>
        <p:spPr>
          <a:xfrm>
            <a:off x="6564624" y="452532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B5C2E4-5C55-3D40-8873-C8152B1C035D}"/>
              </a:ext>
            </a:extLst>
          </p:cNvPr>
          <p:cNvCxnSpPr>
            <a:cxnSpLocks/>
          </p:cNvCxnSpPr>
          <p:nvPr/>
        </p:nvCxnSpPr>
        <p:spPr>
          <a:xfrm>
            <a:off x="6658951" y="874652"/>
            <a:ext cx="2395597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CE1FD6-BE53-724B-B11E-C057581A1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483" y="363081"/>
            <a:ext cx="602958" cy="602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AF85D5-CCAA-7B47-8AA3-61DD7668868D}"/>
              </a:ext>
            </a:extLst>
          </p:cNvPr>
          <p:cNvSpPr/>
          <p:nvPr/>
        </p:nvSpPr>
        <p:spPr>
          <a:xfrm>
            <a:off x="5974918" y="1183310"/>
            <a:ext cx="58924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Gwnewch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waith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ymchwil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undebau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benthycwyr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diwrnod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cyflog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ac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ysgrifennwch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rai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pwyntiau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bwled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rydych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wedi’i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ddarganfod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Ystyriwch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gynnwys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canlynol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:</a:t>
            </a:r>
          </a:p>
          <a:p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gynhyrchion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maen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nhw’n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cynnig</a:t>
            </a:r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Beth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yw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cyfraddau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llog</a:t>
            </a:r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Sut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maen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nhw’n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wahanol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fanciau</a:t>
            </a:r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Manteision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ac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anfanteision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pob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93471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205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043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821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68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0127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928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481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4449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1675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6519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3511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5128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710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1371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760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8920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516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9021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0906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1640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723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7961BA-F131-B845-99DA-471337126C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69426" y="2077492"/>
            <a:ext cx="761629" cy="602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A605C4-3284-3F46-97D5-B61DF6116BF0}"/>
              </a:ext>
            </a:extLst>
          </p:cNvPr>
          <p:cNvSpPr txBox="1"/>
          <p:nvPr/>
        </p:nvSpPr>
        <p:spPr>
          <a:xfrm>
            <a:off x="1058705" y="2148138"/>
            <a:ext cx="460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EAF9F2-C280-1B44-8D02-2CB2AE0CF199}"/>
              </a:ext>
            </a:extLst>
          </p:cNvPr>
          <p:cNvCxnSpPr>
            <a:cxnSpLocks/>
          </p:cNvCxnSpPr>
          <p:nvPr/>
        </p:nvCxnSpPr>
        <p:spPr>
          <a:xfrm>
            <a:off x="1153031" y="2570258"/>
            <a:ext cx="2494630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3E50469-CC2B-DA4B-9DF4-8FA8FB4252E3}"/>
              </a:ext>
            </a:extLst>
          </p:cNvPr>
          <p:cNvSpPr/>
          <p:nvPr/>
        </p:nvSpPr>
        <p:spPr>
          <a:xfrm>
            <a:off x="449548" y="2751094"/>
            <a:ext cx="115271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Mae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Cai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falans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ddyledus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 £1,000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gerdyn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ond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mae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foeler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torri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ac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mae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angen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iddo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un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newydd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frys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Gan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oes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ganddo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gynilion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ac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mae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wastad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gordynnu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ddiwedd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mis,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mae’n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ystyried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benthyciad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diwrnod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cyflog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dalu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hytrach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defnyddio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gerdyn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barn chi,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ydy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dyled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cerdyn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Cai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ddyled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gellir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rheoli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ellir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rheoli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?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Esboniwch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rhesymau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pam.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2. A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ddylai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Cai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benthyciad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diwrnod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cyflog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ddefnyddio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gerdyn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?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Esboniwch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ateb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3.Pa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opsiynau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benthyca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eraill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sydd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Cai?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4.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Argymhellwch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dull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mwyaf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priodol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fenthyca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gyfer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Cai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a’i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sefyllfa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5.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Argymhellwch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Cai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sut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gallai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leihau’r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balans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gerdyn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22477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0117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8426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8341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9942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4771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571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6C28D9-D245-E241-91C6-62E8ABD02D31}"/>
              </a:ext>
            </a:extLst>
          </p:cNvPr>
          <p:cNvSpPr txBox="1"/>
          <p:nvPr/>
        </p:nvSpPr>
        <p:spPr>
          <a:xfrm>
            <a:off x="1095932" y="471931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19F513-ED79-564B-9B38-610C16DB8A94}"/>
              </a:ext>
            </a:extLst>
          </p:cNvPr>
          <p:cNvCxnSpPr>
            <a:cxnSpLocks/>
          </p:cNvCxnSpPr>
          <p:nvPr/>
        </p:nvCxnSpPr>
        <p:spPr>
          <a:xfrm>
            <a:off x="1190259" y="894051"/>
            <a:ext cx="2437524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225A4BE-5417-8D4A-AC3E-AAD8D467E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91" y="382480"/>
            <a:ext cx="602958" cy="602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64C040-B957-F44D-82D9-D0DF5F8E53A4}"/>
              </a:ext>
            </a:extLst>
          </p:cNvPr>
          <p:cNvSpPr/>
          <p:nvPr/>
        </p:nvSpPr>
        <p:spPr>
          <a:xfrm>
            <a:off x="506226" y="1202709"/>
            <a:ext cx="51657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Edrychwch ar y rhestr isod a nodwch y rhai a fyddai’n cael eu hystyried yn ddyled “dda” a dyled “ddrwg”.</a:t>
            </a:r>
          </a:p>
          <a:p>
            <a:endParaRPr lang="cy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cy-GB" b="1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 er mwyn: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Mynd ar wyliau egsotig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Prynu car i deithio i’r gwaith bob dydd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Prynu tŷ i fyw ynddo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Cael wardrob llawn dillad newydd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Ariannu addysg uwch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Cael tocynnau ar gyfer gŵyl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965521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033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501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364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295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FED70367EDF0429C7D72D2B9E6CD15" ma:contentTypeVersion="12" ma:contentTypeDescription="Create a new document." ma:contentTypeScope="" ma:versionID="59d02ed0bebd079d3c46a4a402024b63">
  <xsd:schema xmlns:xsd="http://www.w3.org/2001/XMLSchema" xmlns:xs="http://www.w3.org/2001/XMLSchema" xmlns:p="http://schemas.microsoft.com/office/2006/metadata/properties" xmlns:ns3="ad2764ca-0826-48b4-bf14-962cadcbcdea" xmlns:ns4="e84f4d98-5b50-4433-a4a3-32a81decaf38" targetNamespace="http://schemas.microsoft.com/office/2006/metadata/properties" ma:root="true" ma:fieldsID="6fe24759a8098fa2dc6d7b560b0d8d21" ns3:_="" ns4:_="">
    <xsd:import namespace="ad2764ca-0826-48b4-bf14-962cadcbcdea"/>
    <xsd:import namespace="e84f4d98-5b50-4433-a4a3-32a81decaf3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2764ca-0826-48b4-bf14-962cadcbcd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4f4d98-5b50-4433-a4a3-32a81decaf3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3F3ED9-1BD4-4820-8F1D-93F118989C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2764ca-0826-48b4-bf14-962cadcbcdea"/>
    <ds:schemaRef ds:uri="e84f4d98-5b50-4433-a4a3-32a81decaf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82BEDE4-0827-4AE3-8E37-B09D42B3DA00}">
  <ds:schemaRefs>
    <ds:schemaRef ds:uri="e84f4d98-5b50-4433-a4a3-32a81decaf38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ad2764ca-0826-48b4-bf14-962cadcbcdea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FE844CF-DC2B-4CA3-8112-4541C62485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1630</TotalTime>
  <Words>449</Words>
  <Application>Microsoft Office PowerPoint</Application>
  <PresentationFormat>Widescreen</PresentationFormat>
  <Paragraphs>59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Calibri</vt:lpstr>
      <vt:lpstr>Calibri Light</vt:lpstr>
      <vt:lpstr>Futura</vt:lpstr>
      <vt:lpstr>Futura Medium</vt:lpstr>
      <vt:lpstr>Futura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Craven</dc:creator>
  <cp:lastModifiedBy>Chloe Shuttlewood</cp:lastModifiedBy>
  <cp:revision>115</cp:revision>
  <dcterms:created xsi:type="dcterms:W3CDTF">2020-11-11T10:55:19Z</dcterms:created>
  <dcterms:modified xsi:type="dcterms:W3CDTF">2021-10-04T08:40:54Z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0x01010058FED70367EDF0429C7D72D2B9E6CD15</vt:lpwstr>
  </property>
</Properties>
</file>